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1"/>
  </p:notesMasterIdLst>
  <p:sldIdLst>
    <p:sldId id="256" r:id="rId2"/>
    <p:sldId id="257" r:id="rId3"/>
    <p:sldId id="258" r:id="rId4"/>
    <p:sldId id="293" r:id="rId5"/>
    <p:sldId id="260" r:id="rId6"/>
    <p:sldId id="292" r:id="rId7"/>
    <p:sldId id="301" r:id="rId8"/>
    <p:sldId id="261" r:id="rId9"/>
    <p:sldId id="302" r:id="rId10"/>
    <p:sldId id="268" r:id="rId11"/>
    <p:sldId id="272" r:id="rId12"/>
    <p:sldId id="297" r:id="rId13"/>
    <p:sldId id="298" r:id="rId14"/>
    <p:sldId id="286" r:id="rId15"/>
    <p:sldId id="287" r:id="rId16"/>
    <p:sldId id="294" r:id="rId17"/>
    <p:sldId id="262" r:id="rId18"/>
    <p:sldId id="265" r:id="rId19"/>
    <p:sldId id="29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1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7D4E6-5AFA-4874-A547-1CEF8BCD4CAB}"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6E28A-12BE-44AD-9D91-0AE4ED771845}" type="slidenum">
              <a:rPr lang="en-US" smtClean="0"/>
              <a:t>‹#›</a:t>
            </a:fld>
            <a:endParaRPr lang="en-US"/>
          </a:p>
        </p:txBody>
      </p:sp>
    </p:spTree>
    <p:extLst>
      <p:ext uri="{BB962C8B-B14F-4D97-AF65-F5344CB8AC3E}">
        <p14:creationId xmlns:p14="http://schemas.microsoft.com/office/powerpoint/2010/main" val="1190264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in </a:t>
            </a:r>
          </a:p>
          <a:p>
            <a:pPr marL="0" marR="0">
              <a:spcBef>
                <a:spcPts val="0"/>
              </a:spcBef>
              <a:spcAft>
                <a:spcPts val="0"/>
              </a:spcAft>
            </a:pPr>
            <a:r>
              <a:rPr lang="en-US" sz="1800" b="1">
                <a:effectLst/>
                <a:latin typeface="Calibri" panose="020F0502020204030204" pitchFamily="34" charset="0"/>
                <a:ea typeface="Calibri" panose="020F0502020204030204" pitchFamily="34" charset="0"/>
              </a:rPr>
              <a:t>Phase 1</a:t>
            </a:r>
            <a:r>
              <a:rPr lang="en-US" sz="1800">
                <a:effectLst/>
                <a:latin typeface="Calibri" panose="020F0502020204030204" pitchFamily="34" charset="0"/>
                <a:ea typeface="Calibri" panose="020F0502020204030204" pitchFamily="34" charset="0"/>
              </a:rPr>
              <a:t> (H1 Eastbound): Close existing shoulders on H1 and demolish the existing retaining walls within the project area. Relocate highway lighting and install temporary lighting. Install new drainage structures along H1, construct new retaining walls, widen roadway pavement on H1, and install new cantilever sign structures and ITS equipment.</a:t>
            </a:r>
          </a:p>
          <a:p>
            <a:endParaRPr lang="en-US"/>
          </a:p>
        </p:txBody>
      </p:sp>
      <p:sp>
        <p:nvSpPr>
          <p:cNvPr id="4" name="Slide Number Placeholder 3"/>
          <p:cNvSpPr>
            <a:spLocks noGrp="1"/>
          </p:cNvSpPr>
          <p:nvPr>
            <p:ph type="sldNum" sz="quarter" idx="5"/>
          </p:nvPr>
        </p:nvSpPr>
        <p:spPr/>
        <p:txBody>
          <a:bodyPr/>
          <a:lstStyle/>
          <a:p>
            <a:fld id="{DB26E28A-12BE-44AD-9D91-0AE4ED771845}" type="slidenum">
              <a:rPr lang="en-US" smtClean="0"/>
              <a:t>6</a:t>
            </a:fld>
            <a:endParaRPr lang="en-US"/>
          </a:p>
        </p:txBody>
      </p:sp>
    </p:spTree>
    <p:extLst>
      <p:ext uri="{BB962C8B-B14F-4D97-AF65-F5344CB8AC3E}">
        <p14:creationId xmlns:p14="http://schemas.microsoft.com/office/powerpoint/2010/main" val="85644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66239-8DF3-743E-9E23-04D16CDD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D9266-1BF5-A42A-3BFF-D1AB8B947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680E1-5D0D-69E3-170D-B45E5A8DEF62}"/>
              </a:ext>
            </a:extLst>
          </p:cNvPr>
          <p:cNvSpPr>
            <a:spLocks noGrp="1"/>
          </p:cNvSpPr>
          <p:nvPr>
            <p:ph type="body" idx="1"/>
          </p:nvPr>
        </p:nvSpPr>
        <p:spPr/>
        <p:txBody>
          <a:bodyPr/>
          <a:lstStyle/>
          <a:p>
            <a:r>
              <a:rPr lang="en-US"/>
              <a:t>We are in </a:t>
            </a:r>
          </a:p>
          <a:p>
            <a:pPr marL="0" marR="0">
              <a:spcBef>
                <a:spcPts val="0"/>
              </a:spcBef>
              <a:spcAft>
                <a:spcPts val="0"/>
              </a:spcAft>
            </a:pPr>
            <a:r>
              <a:rPr lang="en-US" sz="1800" b="1">
                <a:effectLst/>
                <a:latin typeface="Calibri" panose="020F0502020204030204" pitchFamily="34" charset="0"/>
                <a:ea typeface="Calibri" panose="020F0502020204030204" pitchFamily="34" charset="0"/>
              </a:rPr>
              <a:t>Phase 1</a:t>
            </a:r>
            <a:r>
              <a:rPr lang="en-US" sz="1800">
                <a:effectLst/>
                <a:latin typeface="Calibri" panose="020F0502020204030204" pitchFamily="34" charset="0"/>
                <a:ea typeface="Calibri" panose="020F0502020204030204" pitchFamily="34" charset="0"/>
              </a:rPr>
              <a:t> (H1 Eastbound): Close existing shoulders on H1 and demolish the existing retaining walls within the project area. Relocate highway lighting and install temporary lighting. Install new drainage structures along H1, construct new retaining walls, widen roadway pavement on H1, and install new cantilever sign structures and ITS equipment.</a:t>
            </a:r>
          </a:p>
          <a:p>
            <a:endParaRPr lang="en-US"/>
          </a:p>
        </p:txBody>
      </p:sp>
      <p:sp>
        <p:nvSpPr>
          <p:cNvPr id="4" name="Slide Number Placeholder 3">
            <a:extLst>
              <a:ext uri="{FF2B5EF4-FFF2-40B4-BE49-F238E27FC236}">
                <a16:creationId xmlns:a16="http://schemas.microsoft.com/office/drawing/2014/main" id="{40BFA9C0-C211-031E-199B-D97673D43579}"/>
              </a:ext>
            </a:extLst>
          </p:cNvPr>
          <p:cNvSpPr>
            <a:spLocks noGrp="1"/>
          </p:cNvSpPr>
          <p:nvPr>
            <p:ph type="sldNum" sz="quarter" idx="5"/>
          </p:nvPr>
        </p:nvSpPr>
        <p:spPr/>
        <p:txBody>
          <a:bodyPr/>
          <a:lstStyle/>
          <a:p>
            <a:fld id="{DB26E28A-12BE-44AD-9D91-0AE4ED771845}" type="slidenum">
              <a:rPr lang="en-US" smtClean="0"/>
              <a:t>7</a:t>
            </a:fld>
            <a:endParaRPr lang="en-US"/>
          </a:p>
        </p:txBody>
      </p:sp>
    </p:spTree>
    <p:extLst>
      <p:ext uri="{BB962C8B-B14F-4D97-AF65-F5344CB8AC3E}">
        <p14:creationId xmlns:p14="http://schemas.microsoft.com/office/powerpoint/2010/main" val="342897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rPr>
              <a:t>Phase 5</a:t>
            </a:r>
            <a:r>
              <a:rPr lang="en-US" sz="1800">
                <a:effectLst/>
                <a:latin typeface="Calibri" panose="020F0502020204030204" pitchFamily="34" charset="0"/>
                <a:ea typeface="Calibri" panose="020F0502020204030204" pitchFamily="34" charset="0"/>
              </a:rPr>
              <a:t> (H1 Eastbound Paving and Striping): Pave final lift of H1 pavement section. Remove existing</a:t>
            </a:r>
          </a:p>
          <a:p>
            <a:pPr marL="0" marR="0">
              <a:spcBef>
                <a:spcPts val="0"/>
              </a:spcBef>
              <a:spcAft>
                <a:spcPts val="0"/>
              </a:spcAft>
            </a:pPr>
            <a:r>
              <a:rPr lang="en-US" sz="1800">
                <a:effectLst/>
                <a:latin typeface="Calibri" panose="020F0502020204030204" pitchFamily="34" charset="0"/>
                <a:ea typeface="Calibri" panose="020F0502020204030204" pitchFamily="34" charset="0"/>
              </a:rPr>
              <a:t>striping and install final striping and pavement markings to match improvements. Restore driveways,</a:t>
            </a:r>
          </a:p>
          <a:p>
            <a:pPr marL="0" marR="0">
              <a:spcBef>
                <a:spcPts val="0"/>
              </a:spcBef>
              <a:spcAft>
                <a:spcPts val="0"/>
              </a:spcAft>
            </a:pPr>
            <a:r>
              <a:rPr lang="en-US" sz="1800">
                <a:effectLst/>
                <a:latin typeface="Calibri" panose="020F0502020204030204" pitchFamily="34" charset="0"/>
                <a:ea typeface="Calibri" panose="020F0502020204030204" pitchFamily="34" charset="0"/>
              </a:rPr>
              <a:t>sidewalks, school property (including landscaping and parking lot paving), and private properties</a:t>
            </a:r>
          </a:p>
          <a:p>
            <a:pPr marL="0" marR="0">
              <a:spcBef>
                <a:spcPts val="0"/>
              </a:spcBef>
              <a:spcAft>
                <a:spcPts val="0"/>
              </a:spcAft>
            </a:pPr>
            <a:r>
              <a:rPr lang="en-US" sz="1800">
                <a:effectLst/>
                <a:latin typeface="Calibri" panose="020F0502020204030204" pitchFamily="34" charset="0"/>
                <a:ea typeface="Calibri" panose="020F0502020204030204" pitchFamily="34" charset="0"/>
              </a:rPr>
              <a:t>within the work zone.</a:t>
            </a:r>
          </a:p>
          <a:p>
            <a:endParaRPr lang="en-US"/>
          </a:p>
        </p:txBody>
      </p:sp>
      <p:sp>
        <p:nvSpPr>
          <p:cNvPr id="4" name="Slide Number Placeholder 3"/>
          <p:cNvSpPr>
            <a:spLocks noGrp="1"/>
          </p:cNvSpPr>
          <p:nvPr>
            <p:ph type="sldNum" sz="quarter" idx="5"/>
          </p:nvPr>
        </p:nvSpPr>
        <p:spPr/>
        <p:txBody>
          <a:bodyPr/>
          <a:lstStyle/>
          <a:p>
            <a:fld id="{DB26E28A-12BE-44AD-9D91-0AE4ED771845}" type="slidenum">
              <a:rPr lang="en-US" smtClean="0"/>
              <a:t>16</a:t>
            </a:fld>
            <a:endParaRPr lang="en-US"/>
          </a:p>
        </p:txBody>
      </p:sp>
    </p:spTree>
    <p:extLst>
      <p:ext uri="{BB962C8B-B14F-4D97-AF65-F5344CB8AC3E}">
        <p14:creationId xmlns:p14="http://schemas.microsoft.com/office/powerpoint/2010/main" val="133186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rPr>
              <a:t>Phase 2</a:t>
            </a:r>
            <a:r>
              <a:rPr lang="en-US" sz="1800">
                <a:effectLst/>
                <a:latin typeface="Calibri" panose="020F0502020204030204" pitchFamily="34" charset="0"/>
                <a:ea typeface="Calibri" panose="020F0502020204030204" pitchFamily="34" charset="0"/>
              </a:rPr>
              <a:t> (Temporary Pedestrian Bridge and Temporary Relocation of Utilities): Close the east side of the Gulick Avenue bridge to vehicular traffic as necessary to implement a staging area. Install temporary lighting and a temporary pedestrian bridge with connections to existing sidewalks/access</a:t>
            </a:r>
          </a:p>
          <a:p>
            <a:pPr marL="0" marR="0">
              <a:spcBef>
                <a:spcPts val="0"/>
              </a:spcBef>
              <a:spcAft>
                <a:spcPts val="0"/>
              </a:spcAft>
            </a:pPr>
            <a:r>
              <a:rPr lang="en-US" sz="1800">
                <a:effectLst/>
                <a:latin typeface="Calibri" panose="020F0502020204030204" pitchFamily="34" charset="0"/>
                <a:ea typeface="Calibri" panose="020F0502020204030204" pitchFamily="34" charset="0"/>
              </a:rPr>
              <a:t>across H1. For safety reasons, full closure of H1 is anticipated when pedestrian bridge construction occurs over travel lanes. Relocate existing utilities to the temporary pedestrian bridge, if possible. Shut off and relocate water, gas, and sewer. Install temporary traffic signal at the Gulick Avenue/Beckley Street intersection.</a:t>
            </a:r>
          </a:p>
          <a:p>
            <a:pPr marL="0" marR="0">
              <a:spcBef>
                <a:spcPts val="0"/>
              </a:spcBef>
              <a:spcAft>
                <a:spcPts val="0"/>
              </a:spcAft>
            </a:pPr>
            <a:r>
              <a:rPr lang="en-US" sz="1800" b="1">
                <a:effectLst/>
                <a:latin typeface="Calibri" panose="020F0502020204030204" pitchFamily="34" charset="0"/>
                <a:ea typeface="Calibri" panose="020F0502020204030204" pitchFamily="34" charset="0"/>
              </a:rPr>
              <a:t>Phase 3</a:t>
            </a:r>
            <a:r>
              <a:rPr lang="en-US" sz="1800">
                <a:effectLst/>
                <a:latin typeface="Calibri" panose="020F0502020204030204" pitchFamily="34" charset="0"/>
                <a:ea typeface="Calibri" panose="020F0502020204030204" pitchFamily="34" charset="0"/>
              </a:rPr>
              <a:t> (Gulick Avenue Bridge): Close Gulick Avenue bridge to all vehicular and nonmotorized traffic. Relocate pedestrian crossings for safe access to the temporary pedestrian bridge. Demolish or remove existing bridge components and construct new bridge extension, sidewalks, and railings. Remove existing abutments and wingwalls on the mauka and makai sides of H1, and construct concrete facing at the new abutments. Install permanent traffic signal at the Gulick Avenue/Beckley Street intersection. Remove temporary pedestrian bridge and restore disturbed areas.</a:t>
            </a:r>
          </a:p>
          <a:p>
            <a:endParaRPr lang="en-US"/>
          </a:p>
        </p:txBody>
      </p:sp>
      <p:sp>
        <p:nvSpPr>
          <p:cNvPr id="4" name="Slide Number Placeholder 3"/>
          <p:cNvSpPr>
            <a:spLocks noGrp="1"/>
          </p:cNvSpPr>
          <p:nvPr>
            <p:ph type="sldNum" sz="quarter" idx="5"/>
          </p:nvPr>
        </p:nvSpPr>
        <p:spPr/>
        <p:txBody>
          <a:bodyPr/>
          <a:lstStyle/>
          <a:p>
            <a:fld id="{DB26E28A-12BE-44AD-9D91-0AE4ED771845}" type="slidenum">
              <a:rPr lang="en-US" smtClean="0"/>
              <a:t>17</a:t>
            </a:fld>
            <a:endParaRPr lang="en-US"/>
          </a:p>
        </p:txBody>
      </p:sp>
    </p:spTree>
    <p:extLst>
      <p:ext uri="{BB962C8B-B14F-4D97-AF65-F5344CB8AC3E}">
        <p14:creationId xmlns:p14="http://schemas.microsoft.com/office/powerpoint/2010/main" val="300941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ED5C57"/>
                </a:solidFill>
                <a:effectLst/>
                <a:latin typeface="Calibri" panose="020F0502020204030204" pitchFamily="34" charset="0"/>
                <a:ea typeface="Times New Roman" panose="02020603050405020304" pitchFamily="18" charset="0"/>
              </a:rPr>
              <a:t>Traffic will contraflow through Richard Lane during construction activities.  The only shutdown will occur during the placement of the precast plank for safety reasons.  The shutdown will take place overnight and last about 30 minutes.</a:t>
            </a:r>
            <a:endParaRPr lang="en-US" sz="1800">
              <a:solidFill>
                <a:srgbClr val="000000"/>
              </a:solidFill>
              <a:effectLst/>
              <a:latin typeface="Calibri" panose="020F0502020204030204" pitchFamily="34" charset="0"/>
              <a:ea typeface="Calibri" panose="020F0502020204030204" pitchFamily="34" charset="0"/>
            </a:endParaRPr>
          </a:p>
          <a:p>
            <a:endParaRPr lang="en-US"/>
          </a:p>
          <a:p>
            <a:pPr marL="0" marR="0">
              <a:spcBef>
                <a:spcPts val="0"/>
              </a:spcBef>
              <a:spcAft>
                <a:spcPts val="0"/>
              </a:spcAft>
            </a:pPr>
            <a:r>
              <a:rPr lang="en-US" sz="1800" b="1">
                <a:effectLst/>
                <a:latin typeface="Calibri" panose="020F0502020204030204" pitchFamily="34" charset="0"/>
                <a:ea typeface="Calibri" panose="020F0502020204030204" pitchFamily="34" charset="0"/>
              </a:rPr>
              <a:t>Phase 4</a:t>
            </a:r>
            <a:r>
              <a:rPr lang="en-US" sz="1800">
                <a:effectLst/>
                <a:latin typeface="Calibri" panose="020F0502020204030204" pitchFamily="34" charset="0"/>
                <a:ea typeface="Calibri" panose="020F0502020204030204" pitchFamily="34" charset="0"/>
              </a:rPr>
              <a:t> (</a:t>
            </a:r>
            <a:r>
              <a:rPr lang="en-US" sz="1800" err="1">
                <a:effectLst/>
                <a:latin typeface="Calibri" panose="020F0502020204030204" pitchFamily="34" charset="0"/>
                <a:ea typeface="Calibri" panose="020F0502020204030204" pitchFamily="34" charset="0"/>
              </a:rPr>
              <a:t>Kalihi</a:t>
            </a:r>
            <a:r>
              <a:rPr lang="en-US" sz="1800">
                <a:effectLst/>
                <a:latin typeface="Calibri" panose="020F0502020204030204" pitchFamily="34" charset="0"/>
                <a:ea typeface="Calibri" panose="020F0502020204030204" pitchFamily="34" charset="0"/>
              </a:rPr>
              <a:t> Stream Bridge): Relocate utilities on Richard Lane and along the outside of H1 traffic barrier at </a:t>
            </a:r>
            <a:r>
              <a:rPr lang="en-US" sz="1800" err="1">
                <a:effectLst/>
                <a:latin typeface="Calibri" panose="020F0502020204030204" pitchFamily="34" charset="0"/>
                <a:ea typeface="Calibri" panose="020F0502020204030204" pitchFamily="34" charset="0"/>
              </a:rPr>
              <a:t>Kalihi</a:t>
            </a:r>
            <a:r>
              <a:rPr lang="en-US" sz="1800">
                <a:effectLst/>
                <a:latin typeface="Calibri" panose="020F0502020204030204" pitchFamily="34" charset="0"/>
                <a:ea typeface="Calibri" panose="020F0502020204030204" pitchFamily="34" charset="0"/>
              </a:rPr>
              <a:t> Stream bridge prior to bridge pier construction. Install temporary in-stream isolation and containment barriers. Close outside lanes on H1 and install new </a:t>
            </a:r>
            <a:r>
              <a:rPr lang="en-US" sz="1800" err="1">
                <a:effectLst/>
                <a:latin typeface="Calibri" panose="020F0502020204030204" pitchFamily="34" charset="0"/>
                <a:ea typeface="Calibri" panose="020F0502020204030204" pitchFamily="34" charset="0"/>
              </a:rPr>
              <a:t>Kalihi</a:t>
            </a:r>
            <a:r>
              <a:rPr lang="en-US" sz="1800">
                <a:effectLst/>
                <a:latin typeface="Calibri" panose="020F0502020204030204" pitchFamily="34" charset="0"/>
                <a:ea typeface="Calibri" panose="020F0502020204030204" pitchFamily="34" charset="0"/>
              </a:rPr>
              <a:t> Stream bridge components.</a:t>
            </a:r>
          </a:p>
          <a:p>
            <a:pPr marL="0" marR="0">
              <a:spcBef>
                <a:spcPts val="0"/>
              </a:spcBef>
              <a:spcAft>
                <a:spcPts val="0"/>
              </a:spcAft>
            </a:pPr>
            <a:r>
              <a:rPr lang="en-US" sz="1800">
                <a:effectLst/>
                <a:latin typeface="Calibri" panose="020F0502020204030204" pitchFamily="34" charset="0"/>
                <a:ea typeface="Calibri" panose="020F0502020204030204" pitchFamily="34" charset="0"/>
              </a:rPr>
              <a:t>Demolish existing freeway bridge railing and connect the new bridge to the existing superstructure. Remove temporary in-stream barriers.</a:t>
            </a:r>
          </a:p>
          <a:p>
            <a:endParaRPr lang="en-US"/>
          </a:p>
        </p:txBody>
      </p:sp>
      <p:sp>
        <p:nvSpPr>
          <p:cNvPr id="4" name="Slide Number Placeholder 3"/>
          <p:cNvSpPr>
            <a:spLocks noGrp="1"/>
          </p:cNvSpPr>
          <p:nvPr>
            <p:ph type="sldNum" sz="quarter" idx="5"/>
          </p:nvPr>
        </p:nvSpPr>
        <p:spPr/>
        <p:txBody>
          <a:bodyPr/>
          <a:lstStyle/>
          <a:p>
            <a:fld id="{DB26E28A-12BE-44AD-9D91-0AE4ED771845}" type="slidenum">
              <a:rPr lang="en-US" smtClean="0"/>
              <a:t>18</a:t>
            </a:fld>
            <a:endParaRPr lang="en-US"/>
          </a:p>
        </p:txBody>
      </p:sp>
    </p:spTree>
    <p:extLst>
      <p:ext uri="{BB962C8B-B14F-4D97-AF65-F5344CB8AC3E}">
        <p14:creationId xmlns:p14="http://schemas.microsoft.com/office/powerpoint/2010/main" val="280199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98821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475F0-5136-412E-9FC3-A77E9F3C655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237843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1489678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79855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2842864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2885451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3207503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197004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252114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1436715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197211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475F0-5136-412E-9FC3-A77E9F3C655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28564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475F0-5136-412E-9FC3-A77E9F3C6554}"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148731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4001015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3965896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4C475F0-5136-412E-9FC3-A77E9F3C6554}" type="datetimeFigureOut">
              <a:rPr lang="en-US" smtClean="0"/>
              <a:t>10/28/2024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126202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475F0-5136-412E-9FC3-A77E9F3C655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125B7-CC78-4C42-A24B-7FE117DADFF7}" type="slidenum">
              <a:rPr lang="en-US" smtClean="0"/>
              <a:t>‹#›</a:t>
            </a:fld>
            <a:endParaRPr lang="en-US"/>
          </a:p>
        </p:txBody>
      </p:sp>
    </p:spTree>
    <p:extLst>
      <p:ext uri="{BB962C8B-B14F-4D97-AF65-F5344CB8AC3E}">
        <p14:creationId xmlns:p14="http://schemas.microsoft.com/office/powerpoint/2010/main" val="264272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4C475F0-5136-412E-9FC3-A77E9F3C6554}" type="datetimeFigureOut">
              <a:rPr lang="en-US" smtClean="0"/>
              <a:t>10/28/2024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80125B7-CC78-4C42-A24B-7FE117DADFF7}" type="slidenum">
              <a:rPr lang="en-US" smtClean="0"/>
              <a:t>‹#›</a:t>
            </a:fld>
            <a:endParaRPr lang="en-US"/>
          </a:p>
        </p:txBody>
      </p:sp>
    </p:spTree>
    <p:extLst>
      <p:ext uri="{BB962C8B-B14F-4D97-AF65-F5344CB8AC3E}">
        <p14:creationId xmlns:p14="http://schemas.microsoft.com/office/powerpoint/2010/main" val="61809967"/>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E305-1DF7-E97F-D6B8-51DF0320E450}"/>
              </a:ext>
            </a:extLst>
          </p:cNvPr>
          <p:cNvSpPr>
            <a:spLocks noGrp="1"/>
          </p:cNvSpPr>
          <p:nvPr>
            <p:ph type="ctrTitle"/>
          </p:nvPr>
        </p:nvSpPr>
        <p:spPr>
          <a:xfrm>
            <a:off x="1540438" y="4205073"/>
            <a:ext cx="8825658" cy="3836267"/>
          </a:xfrm>
        </p:spPr>
        <p:txBody>
          <a:bodyPr/>
          <a:lstStyle/>
          <a:p>
            <a:pPr algn="ctr">
              <a:lnSpc>
                <a:spcPct val="100000"/>
              </a:lnSpc>
              <a:spcBef>
                <a:spcPts val="95"/>
              </a:spcBef>
            </a:pPr>
            <a:r>
              <a:rPr lang="en-US" sz="4200" b="1" spc="-5">
                <a:solidFill>
                  <a:srgbClr val="FFFFFF"/>
                </a:solidFill>
                <a:latin typeface="Calibri"/>
                <a:cs typeface="Calibri"/>
              </a:rPr>
              <a:t>H-1 (EB)</a:t>
            </a:r>
            <a:r>
              <a:rPr lang="en-US" sz="4200" b="1" spc="-10">
                <a:solidFill>
                  <a:srgbClr val="FFFFFF"/>
                </a:solidFill>
                <a:latin typeface="Calibri"/>
                <a:cs typeface="Calibri"/>
              </a:rPr>
              <a:t> </a:t>
            </a:r>
            <a:r>
              <a:rPr lang="en-US" sz="4200" b="1" spc="-15">
                <a:solidFill>
                  <a:srgbClr val="FFFFFF"/>
                </a:solidFill>
                <a:latin typeface="Calibri"/>
                <a:cs typeface="Calibri"/>
              </a:rPr>
              <a:t>Improvements</a:t>
            </a:r>
            <a:br>
              <a:rPr lang="en-US" sz="4200">
                <a:latin typeface="Calibri"/>
                <a:cs typeface="Calibri"/>
              </a:rPr>
            </a:br>
            <a:r>
              <a:rPr lang="en-US" sz="4200" b="1">
                <a:solidFill>
                  <a:srgbClr val="FFFFFF"/>
                </a:solidFill>
                <a:latin typeface="Calibri"/>
                <a:cs typeface="Calibri"/>
              </a:rPr>
              <a:t>Ola Lane </a:t>
            </a:r>
            <a:r>
              <a:rPr lang="en-US" sz="4200" b="1" spc="-20">
                <a:solidFill>
                  <a:srgbClr val="FFFFFF"/>
                </a:solidFill>
                <a:latin typeface="Calibri"/>
                <a:cs typeface="Calibri"/>
              </a:rPr>
              <a:t>to Likelike Highway</a:t>
            </a:r>
            <a:r>
              <a:rPr lang="en-US" sz="4200" b="1" spc="-70">
                <a:solidFill>
                  <a:srgbClr val="FFFFFF"/>
                </a:solidFill>
                <a:latin typeface="Calibri"/>
                <a:cs typeface="Calibri"/>
              </a:rPr>
              <a:t> </a:t>
            </a:r>
            <a:r>
              <a:rPr lang="en-US" sz="4200" b="1" spc="-5">
                <a:solidFill>
                  <a:srgbClr val="FFFFFF"/>
                </a:solidFill>
                <a:latin typeface="Calibri"/>
                <a:cs typeface="Calibri"/>
              </a:rPr>
              <a:t>Off-Ramp</a:t>
            </a:r>
            <a:br>
              <a:rPr lang="en-US" sz="4200" b="1" spc="-5">
                <a:solidFill>
                  <a:srgbClr val="FFFFFF"/>
                </a:solidFill>
                <a:latin typeface="Calibri"/>
                <a:cs typeface="Calibri"/>
              </a:rPr>
            </a:br>
            <a:br>
              <a:rPr lang="en-US" sz="7200">
                <a:latin typeface="Calibri"/>
                <a:cs typeface="Calibri"/>
              </a:rPr>
            </a:br>
            <a:endParaRPr lang="en-US"/>
          </a:p>
        </p:txBody>
      </p:sp>
      <p:sp>
        <p:nvSpPr>
          <p:cNvPr id="7" name="object 5">
            <a:extLst>
              <a:ext uri="{FF2B5EF4-FFF2-40B4-BE49-F238E27FC236}">
                <a16:creationId xmlns:a16="http://schemas.microsoft.com/office/drawing/2014/main" id="{2508ADAA-ECD4-5A03-A8DC-67BC662F4496}"/>
              </a:ext>
            </a:extLst>
          </p:cNvPr>
          <p:cNvSpPr/>
          <p:nvPr/>
        </p:nvSpPr>
        <p:spPr>
          <a:xfrm>
            <a:off x="1504484" y="221337"/>
            <a:ext cx="8610600" cy="4038599"/>
          </a:xfrm>
          <a:prstGeom prst="rect">
            <a:avLst/>
          </a:prstGeom>
          <a:blipFill>
            <a:blip r:embed="rId2" cstate="print"/>
            <a:stretch>
              <a:fillRect/>
            </a:stretch>
          </a:blipFill>
        </p:spPr>
        <p:txBody>
          <a:bodyPr wrap="square" lIns="0" tIns="0" rIns="0" bIns="0" rtlCol="0"/>
          <a:lstStyle/>
          <a:p>
            <a:endParaRPr/>
          </a:p>
        </p:txBody>
      </p:sp>
      <p:sp>
        <p:nvSpPr>
          <p:cNvPr id="8" name="object 6">
            <a:extLst>
              <a:ext uri="{FF2B5EF4-FFF2-40B4-BE49-F238E27FC236}">
                <a16:creationId xmlns:a16="http://schemas.microsoft.com/office/drawing/2014/main" id="{7CB3C20A-EA96-F471-AD0B-4AC82B67CCFF}"/>
              </a:ext>
            </a:extLst>
          </p:cNvPr>
          <p:cNvSpPr/>
          <p:nvPr/>
        </p:nvSpPr>
        <p:spPr>
          <a:xfrm>
            <a:off x="1673647" y="277726"/>
            <a:ext cx="623315" cy="1463039"/>
          </a:xfrm>
          <a:prstGeom prst="rect">
            <a:avLst/>
          </a:prstGeom>
          <a:blipFill>
            <a:blip r:embed="rId3" cstate="print"/>
            <a:stretch>
              <a:fillRect/>
            </a:stretch>
          </a:blipFill>
        </p:spPr>
        <p:txBody>
          <a:bodyPr wrap="square" lIns="0" tIns="0" rIns="0" bIns="0" rtlCol="0"/>
          <a:lstStyle/>
          <a:p>
            <a:endParaRPr/>
          </a:p>
        </p:txBody>
      </p:sp>
      <p:sp>
        <p:nvSpPr>
          <p:cNvPr id="9" name="object 7">
            <a:extLst>
              <a:ext uri="{FF2B5EF4-FFF2-40B4-BE49-F238E27FC236}">
                <a16:creationId xmlns:a16="http://schemas.microsoft.com/office/drawing/2014/main" id="{041982FD-84BB-9492-74DA-6AA573009013}"/>
              </a:ext>
            </a:extLst>
          </p:cNvPr>
          <p:cNvSpPr/>
          <p:nvPr/>
        </p:nvSpPr>
        <p:spPr>
          <a:xfrm>
            <a:off x="5381540" y="1015342"/>
            <a:ext cx="2016251" cy="1738883"/>
          </a:xfrm>
          <a:prstGeom prst="rect">
            <a:avLst/>
          </a:prstGeom>
          <a:blipFill>
            <a:blip r:embed="rId4" cstate="print"/>
            <a:stretch>
              <a:fillRect/>
            </a:stretch>
          </a:blipFill>
        </p:spPr>
        <p:txBody>
          <a:bodyPr wrap="square" lIns="0" tIns="0" rIns="0" bIns="0" rtlCol="0"/>
          <a:lstStyle/>
          <a:p>
            <a:endParaRPr/>
          </a:p>
        </p:txBody>
      </p:sp>
      <p:sp>
        <p:nvSpPr>
          <p:cNvPr id="10" name="object 8">
            <a:extLst>
              <a:ext uri="{FF2B5EF4-FFF2-40B4-BE49-F238E27FC236}">
                <a16:creationId xmlns:a16="http://schemas.microsoft.com/office/drawing/2014/main" id="{FB9794C6-5754-DF4F-AFBA-5DCECFD8A503}"/>
              </a:ext>
            </a:extLst>
          </p:cNvPr>
          <p:cNvSpPr/>
          <p:nvPr/>
        </p:nvSpPr>
        <p:spPr>
          <a:xfrm>
            <a:off x="8246660" y="2685646"/>
            <a:ext cx="1738883" cy="168706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5663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E7F81964-CEC8-FBE0-BC71-5935FEA68E76}"/>
              </a:ext>
            </a:extLst>
          </p:cNvPr>
          <p:cNvPicPr>
            <a:picLocks noGrp="1" noChangeAspect="1"/>
          </p:cNvPicPr>
          <p:nvPr>
            <p:ph idx="1"/>
          </p:nvPr>
        </p:nvPicPr>
        <p:blipFill rotWithShape="1">
          <a:blip r:embed="rId7"/>
          <a:srcRect t="2501" b="1162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40DE4CF4-F7BB-5DA8-D1B9-DB33F91BD645}"/>
              </a:ext>
            </a:extLst>
          </p:cNvPr>
          <p:cNvSpPr txBox="1"/>
          <p:nvPr/>
        </p:nvSpPr>
        <p:spPr>
          <a:xfrm>
            <a:off x="2783650" y="156897"/>
            <a:ext cx="6585774" cy="369332"/>
          </a:xfrm>
          <a:prstGeom prst="rect">
            <a:avLst/>
          </a:prstGeom>
          <a:noFill/>
        </p:spPr>
        <p:txBody>
          <a:bodyPr wrap="square" rtlCol="0">
            <a:spAutoFit/>
          </a:bodyPr>
          <a:lstStyle/>
          <a:p>
            <a:r>
              <a:rPr lang="en-US" b="1">
                <a:solidFill>
                  <a:srgbClr val="FF0000"/>
                </a:solidFill>
              </a:rPr>
              <a:t>(11) 5-foot diameter shafts Makai, and (10) shafts Mauka</a:t>
            </a:r>
          </a:p>
        </p:txBody>
      </p:sp>
    </p:spTree>
    <p:extLst>
      <p:ext uri="{BB962C8B-B14F-4D97-AF65-F5344CB8AC3E}">
        <p14:creationId xmlns:p14="http://schemas.microsoft.com/office/powerpoint/2010/main" val="366148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Content Placeholder 3">
            <a:extLst>
              <a:ext uri="{FF2B5EF4-FFF2-40B4-BE49-F238E27FC236}">
                <a16:creationId xmlns:a16="http://schemas.microsoft.com/office/drawing/2014/main" id="{D68417A2-927F-9D16-A847-AFCF967914E6}"/>
              </a:ext>
            </a:extLst>
          </p:cNvPr>
          <p:cNvPicPr>
            <a:picLocks noGrp="1" noRot="1" noChangeAspect="1" noMove="1" noResize="1" noEditPoints="1" noAdjustHandles="1" noChangeArrowheads="1" noChangeShapeType="1" noCrop="1"/>
          </p:cNvPicPr>
          <p:nvPr>
            <p:ph idx="1"/>
          </p:nvPr>
        </p:nvPicPr>
        <p:blipFill rotWithShape="1">
          <a:blip r:embed="rId7"/>
          <a:srcRect t="3000" b="11449"/>
          <a:stretch/>
        </p:blipFill>
        <p:spPr>
          <a:xfrm>
            <a:off x="20" y="10"/>
            <a:ext cx="12191980" cy="6857990"/>
          </a:xfrm>
          <a:prstGeom prst="rect">
            <a:avLst/>
          </a:prstGeom>
        </p:spPr>
      </p:pic>
      <p:pic>
        <p:nvPicPr>
          <p:cNvPr id="20" name="Picture 19">
            <a:extLst>
              <a:ext uri="{FF2B5EF4-FFF2-40B4-BE49-F238E27FC236}">
                <a16:creationId xmlns:a16="http://schemas.microsoft.com/office/drawing/2014/main" id="{586846DC-0DA9-D4D4-A7D9-B1F8E3ACEA98}"/>
              </a:ext>
            </a:extLst>
          </p:cNvPr>
          <p:cNvPicPr>
            <a:picLocks noGrp="1" noRot="1" noChangeAspect="1" noMove="1" noResize="1" noEditPoints="1" noAdjustHandles="1" noChangeArrowheads="1" noChangeShapeType="1" noCrop="1"/>
          </p:cNvPicPr>
          <p:nvPr/>
        </p:nvPicPr>
        <p:blipFill>
          <a:blip r:embed="rId8"/>
          <a:stretch>
            <a:fillRect/>
          </a:stretch>
        </p:blipFill>
        <p:spPr>
          <a:xfrm>
            <a:off x="6371722" y="-831253"/>
            <a:ext cx="3648584" cy="5915851"/>
          </a:xfrm>
          <a:prstGeom prst="rect">
            <a:avLst/>
          </a:prstGeom>
        </p:spPr>
      </p:pic>
      <p:pic>
        <p:nvPicPr>
          <p:cNvPr id="22" name="Picture 21">
            <a:extLst>
              <a:ext uri="{FF2B5EF4-FFF2-40B4-BE49-F238E27FC236}">
                <a16:creationId xmlns:a16="http://schemas.microsoft.com/office/drawing/2014/main" id="{F0B36824-34B1-867D-739C-59B182F20592}"/>
              </a:ext>
            </a:extLst>
          </p:cNvPr>
          <p:cNvPicPr>
            <a:picLocks noGrp="1" noRot="1" noChangeAspect="1" noMove="1" noResize="1" noEditPoints="1" noAdjustHandles="1" noChangeArrowheads="1" noChangeShapeType="1" noCrop="1"/>
          </p:cNvPicPr>
          <p:nvPr/>
        </p:nvPicPr>
        <p:blipFill>
          <a:blip r:embed="rId9"/>
          <a:stretch>
            <a:fillRect/>
          </a:stretch>
        </p:blipFill>
        <p:spPr>
          <a:xfrm>
            <a:off x="4147212" y="2509736"/>
            <a:ext cx="2545630" cy="2254106"/>
          </a:xfrm>
          <a:prstGeom prst="rect">
            <a:avLst/>
          </a:prstGeom>
        </p:spPr>
      </p:pic>
      <p:pic>
        <p:nvPicPr>
          <p:cNvPr id="2" name="Picture 1">
            <a:extLst>
              <a:ext uri="{FF2B5EF4-FFF2-40B4-BE49-F238E27FC236}">
                <a16:creationId xmlns:a16="http://schemas.microsoft.com/office/drawing/2014/main" id="{57551773-B615-28CB-4DF0-08419AB0735D}"/>
              </a:ext>
            </a:extLst>
          </p:cNvPr>
          <p:cNvPicPr>
            <a:picLocks noGrp="1" noRot="1" noChangeAspect="1" noMove="1" noResize="1" noEditPoints="1" noAdjustHandles="1" noChangeArrowheads="1" noChangeShapeType="1" noCrop="1"/>
          </p:cNvPicPr>
          <p:nvPr/>
        </p:nvPicPr>
        <p:blipFill>
          <a:blip r:embed="rId10"/>
          <a:stretch>
            <a:fillRect/>
          </a:stretch>
        </p:blipFill>
        <p:spPr>
          <a:xfrm>
            <a:off x="5814321" y="4690192"/>
            <a:ext cx="1694835" cy="1109568"/>
          </a:xfrm>
          <a:prstGeom prst="rect">
            <a:avLst/>
          </a:prstGeom>
        </p:spPr>
      </p:pic>
      <p:sp>
        <p:nvSpPr>
          <p:cNvPr id="3" name="Content Placeholder 2">
            <a:extLst>
              <a:ext uri="{FF2B5EF4-FFF2-40B4-BE49-F238E27FC236}">
                <a16:creationId xmlns:a16="http://schemas.microsoft.com/office/drawing/2014/main" id="{0F96A021-84EE-90CA-1B25-7F867101701E}"/>
              </a:ext>
            </a:extLst>
          </p:cNvPr>
          <p:cNvSpPr txBox="1">
            <a:spLocks/>
          </p:cNvSpPr>
          <p:nvPr/>
        </p:nvSpPr>
        <p:spPr>
          <a:xfrm>
            <a:off x="1" y="0"/>
            <a:ext cx="4966750" cy="6857990"/>
          </a:xfrm>
          <a:prstGeom prst="rect">
            <a:avLst/>
          </a:prstGeom>
          <a:solidFill>
            <a:schemeClr val="bg2">
              <a:alpha val="74000"/>
            </a:schemeClr>
          </a:solidFill>
        </p:spPr>
        <p:txBody>
          <a:bodyPr vert="horz" lIns="274320" tIns="45720" rIns="182880" bIns="365760" rtlCol="0" anchor="ctr" anchorCtr="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a:spcBef>
                <a:spcPts val="0"/>
              </a:spcBef>
            </a:pPr>
            <a:r>
              <a:rPr lang="en-US" sz="1800" dirty="0">
                <a:latin typeface="Aptos" panose="020B0004020202020204" pitchFamily="34" charset="0"/>
                <a:ea typeface="Calibri" panose="020F0502020204030204" pitchFamily="34" charset="0"/>
                <a:cs typeface="Calibri" panose="020F0502020204030204" pitchFamily="34" charset="0"/>
              </a:rPr>
              <a:t>Partial lane closures continue between 7a-4p. A lot of utility relocation work to start that will require single lane closures that will alternate directions for the next year.</a:t>
            </a:r>
          </a:p>
          <a:p>
            <a:pPr marL="0">
              <a:spcBef>
                <a:spcPts val="0"/>
              </a:spcBef>
            </a:pPr>
            <a:r>
              <a:rPr lang="en-US" sz="1800" dirty="0">
                <a:latin typeface="Aptos" panose="020B0004020202020204" pitchFamily="34" charset="0"/>
                <a:ea typeface="Calibri" panose="020F0502020204030204" pitchFamily="34" charset="0"/>
                <a:cs typeface="Calibri" panose="020F0502020204030204" pitchFamily="34" charset="0"/>
              </a:rPr>
              <a:t> </a:t>
            </a:r>
            <a:r>
              <a:rPr lang="en-US" sz="1800" dirty="0">
                <a:latin typeface="Aptos" panose="020B0004020202020204" pitchFamily="34" charset="0"/>
                <a:ea typeface="Times New Roman" panose="02020603050405020304" pitchFamily="18" charset="0"/>
                <a:cs typeface="Calibri" panose="020F0502020204030204" pitchFamily="34" charset="0"/>
              </a:rPr>
              <a:t>Temporary ACROW pedestrian bridge will be installed around the end of September 2025 connecting Kalihi Waena park to mauka side of the freeway.</a:t>
            </a:r>
          </a:p>
          <a:p>
            <a:pPr marL="0">
              <a:spcBef>
                <a:spcPts val="0"/>
              </a:spcBef>
            </a:pPr>
            <a:r>
              <a:rPr lang="en-US" sz="1800" dirty="0">
                <a:latin typeface="Aptos" panose="020B0004020202020204" pitchFamily="34" charset="0"/>
                <a:ea typeface="Times New Roman" panose="02020603050405020304" pitchFamily="18" charset="0"/>
                <a:cs typeface="Calibri" panose="020F0502020204030204" pitchFamily="34" charset="0"/>
              </a:rPr>
              <a:t>Full Closure for drilled shaft installation approximate September through early November 2025.</a:t>
            </a:r>
          </a:p>
          <a:p>
            <a:pPr marL="0">
              <a:spcBef>
                <a:spcPts val="0"/>
              </a:spcBef>
            </a:pPr>
            <a:r>
              <a:rPr lang="en-US" sz="1800" dirty="0">
                <a:latin typeface="Aptos" panose="020B0004020202020204" pitchFamily="34" charset="0"/>
                <a:ea typeface="Times New Roman" panose="02020603050405020304" pitchFamily="18" charset="0"/>
                <a:cs typeface="Calibri" panose="020F0502020204030204" pitchFamily="34" charset="0"/>
              </a:rPr>
              <a:t>Back to Partial Closure approximate December through February 2026 for P/T duct installation work.</a:t>
            </a:r>
          </a:p>
          <a:p>
            <a:pPr marL="0">
              <a:spcBef>
                <a:spcPts val="0"/>
              </a:spcBef>
            </a:pPr>
            <a:r>
              <a:rPr lang="en-US" sz="1800" dirty="0">
                <a:latin typeface="Aptos" panose="020B0004020202020204" pitchFamily="34" charset="0"/>
                <a:ea typeface="Times New Roman" panose="02020603050405020304" pitchFamily="18" charset="0"/>
                <a:cs typeface="Calibri" panose="020F0502020204030204" pitchFamily="34" charset="0"/>
              </a:rPr>
              <a:t>Then full closure of bridge from approximate  March 2026 through Sep 2026 for structural elements of the bridge work.</a:t>
            </a:r>
          </a:p>
          <a:p>
            <a:pPr marL="0">
              <a:spcBef>
                <a:spcPts val="0"/>
              </a:spcBef>
            </a:pPr>
            <a:r>
              <a:rPr lang="en-US" sz="1800" dirty="0">
                <a:latin typeface="Aptos" panose="020B0004020202020204" pitchFamily="34" charset="0"/>
                <a:ea typeface="Times New Roman" panose="02020603050405020304" pitchFamily="18" charset="0"/>
                <a:cs typeface="Calibri" panose="020F0502020204030204" pitchFamily="34" charset="0"/>
              </a:rPr>
              <a:t>After this major work, we will be back to the 7-4p to finish up paving/close-out, </a:t>
            </a:r>
            <a:r>
              <a:rPr lang="en-US" sz="1800" dirty="0" err="1">
                <a:latin typeface="Aptos" panose="020B0004020202020204" pitchFamily="34" charset="0"/>
                <a:ea typeface="Times New Roman" panose="02020603050405020304" pitchFamily="18" charset="0"/>
                <a:cs typeface="Calibri" panose="020F0502020204030204" pitchFamily="34" charset="0"/>
              </a:rPr>
              <a:t>etc</a:t>
            </a:r>
            <a:r>
              <a:rPr lang="en-US" sz="1800" dirty="0">
                <a:latin typeface="Aptos" panose="020B0004020202020204" pitchFamily="34" charset="0"/>
                <a:ea typeface="Times New Roman" panose="02020603050405020304" pitchFamily="18" charset="0"/>
                <a:cs typeface="Calibri" panose="020F0502020204030204" pitchFamily="34" charset="0"/>
              </a:rPr>
              <a:t> through end of 2026.</a:t>
            </a:r>
            <a:endParaRPr lang="en-US" sz="1800" dirty="0">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333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3"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5"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D67CA421-FA2B-47ED-A101-F8BBEBB29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1F289-8CD3-A18E-D52D-96622664C5C3}"/>
              </a:ext>
            </a:extLst>
          </p:cNvPr>
          <p:cNvSpPr>
            <a:spLocks noGrp="1"/>
          </p:cNvSpPr>
          <p:nvPr>
            <p:ph type="title"/>
          </p:nvPr>
        </p:nvSpPr>
        <p:spPr>
          <a:xfrm>
            <a:off x="8189492" y="2541819"/>
            <a:ext cx="3344020" cy="3066507"/>
          </a:xfrm>
        </p:spPr>
        <p:txBody>
          <a:bodyPr vert="horz" lIns="91440" tIns="45720" rIns="91440" bIns="45720" rtlCol="0" anchor="b">
            <a:normAutofit/>
          </a:bodyPr>
          <a:lstStyle/>
          <a:p>
            <a:pPr>
              <a:lnSpc>
                <a:spcPct val="90000"/>
              </a:lnSpc>
            </a:pPr>
            <a:r>
              <a:rPr lang="en-US" sz="3400" b="0" i="0" kern="1200" dirty="0">
                <a:solidFill>
                  <a:srgbClr val="EBEBEB"/>
                </a:solidFill>
                <a:latin typeface="+mj-lt"/>
                <a:ea typeface="+mj-ea"/>
                <a:cs typeface="+mj-cs"/>
              </a:rPr>
              <a:t>Detour while Gulick OP is closed</a:t>
            </a:r>
            <a:br>
              <a:rPr lang="en-US" sz="3400" b="0" i="0" kern="1200" dirty="0">
                <a:solidFill>
                  <a:srgbClr val="EBEBEB"/>
                </a:solidFill>
                <a:latin typeface="+mj-lt"/>
                <a:ea typeface="+mj-ea"/>
                <a:cs typeface="+mj-cs"/>
              </a:rPr>
            </a:br>
            <a:br>
              <a:rPr lang="en-US" sz="3400" b="0" i="0" kern="1200" dirty="0">
                <a:solidFill>
                  <a:srgbClr val="EBEBEB"/>
                </a:solidFill>
                <a:latin typeface="+mj-lt"/>
                <a:ea typeface="+mj-ea"/>
                <a:cs typeface="+mj-cs"/>
              </a:rPr>
            </a:br>
            <a:endParaRPr lang="en-US" sz="3400" b="0" i="0" kern="1200" dirty="0">
              <a:solidFill>
                <a:srgbClr val="EBEBEB"/>
              </a:solidFill>
              <a:latin typeface="+mj-lt"/>
              <a:ea typeface="+mj-ea"/>
              <a:cs typeface="+mj-cs"/>
            </a:endParaRPr>
          </a:p>
        </p:txBody>
      </p:sp>
      <p:sp useBgFill="1">
        <p:nvSpPr>
          <p:cNvPr id="24" name="Rectangle 23">
            <a:extLst>
              <a:ext uri="{FF2B5EF4-FFF2-40B4-BE49-F238E27FC236}">
                <a16:creationId xmlns:a16="http://schemas.microsoft.com/office/drawing/2014/main" id="{12425D82-CD5E-45A4-9542-70951E59F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21DB897-A621-4D5F-AC81-91199AC43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descr="Diagram, engineering drawing&#10;&#10;Description automatically generated">
            <a:extLst>
              <a:ext uri="{FF2B5EF4-FFF2-40B4-BE49-F238E27FC236}">
                <a16:creationId xmlns:a16="http://schemas.microsoft.com/office/drawing/2014/main" id="{EDC647B7-1BB9-0941-33B8-12F8059FAC39}"/>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b="22399"/>
          <a:stretch/>
        </p:blipFill>
        <p:spPr>
          <a:xfrm>
            <a:off x="955392" y="1422757"/>
            <a:ext cx="6275584" cy="4017679"/>
          </a:xfrm>
          <a:prstGeom prst="rect">
            <a:avLst/>
          </a:prstGeom>
          <a:effectLst/>
        </p:spPr>
      </p:pic>
    </p:spTree>
    <p:extLst>
      <p:ext uri="{BB962C8B-B14F-4D97-AF65-F5344CB8AC3E}">
        <p14:creationId xmlns:p14="http://schemas.microsoft.com/office/powerpoint/2010/main" val="56763291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FE7D-4AD9-49E7-E8DF-E6B19E3E0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FDE0C-E2BE-383F-4E01-087C981ED6DA}"/>
              </a:ext>
            </a:extLst>
          </p:cNvPr>
          <p:cNvSpPr>
            <a:spLocks noGrp="1"/>
          </p:cNvSpPr>
          <p:nvPr>
            <p:ph type="title"/>
          </p:nvPr>
        </p:nvSpPr>
        <p:spPr>
          <a:xfrm>
            <a:off x="186946" y="452718"/>
            <a:ext cx="10250145" cy="1752600"/>
          </a:xfrm>
        </p:spPr>
        <p:txBody>
          <a:bodyPr/>
          <a:lstStyle/>
          <a:p>
            <a:r>
              <a:rPr lang="en-US" dirty="0"/>
              <a:t>H-1 lane closures for the waterline tie-in work: </a:t>
            </a:r>
            <a:br>
              <a:rPr lang="en-US" dirty="0"/>
            </a:br>
            <a:br>
              <a:rPr lang="en-US" dirty="0"/>
            </a:br>
            <a:br>
              <a:rPr lang="en-US" dirty="0"/>
            </a:br>
            <a:endParaRPr lang="en-US" dirty="0"/>
          </a:p>
        </p:txBody>
      </p:sp>
      <p:sp>
        <p:nvSpPr>
          <p:cNvPr id="7" name="TextBox 6">
            <a:extLst>
              <a:ext uri="{FF2B5EF4-FFF2-40B4-BE49-F238E27FC236}">
                <a16:creationId xmlns:a16="http://schemas.microsoft.com/office/drawing/2014/main" id="{5A3012FD-338C-48BB-1035-764B49147E1B}"/>
              </a:ext>
            </a:extLst>
          </p:cNvPr>
          <p:cNvSpPr txBox="1"/>
          <p:nvPr/>
        </p:nvSpPr>
        <p:spPr>
          <a:xfrm>
            <a:off x="602875" y="2205318"/>
            <a:ext cx="10250144" cy="1815882"/>
          </a:xfrm>
          <a:prstGeom prst="rect">
            <a:avLst/>
          </a:prstGeom>
          <a:noFill/>
        </p:spPr>
        <p:txBody>
          <a:bodyPr wrap="square">
            <a:spAutoFit/>
          </a:bodyPr>
          <a:lstStyle/>
          <a:p>
            <a:r>
              <a:rPr lang="en-US" sz="2800" dirty="0"/>
              <a:t>24-hour 1-2 lane closures on the H1 over (6) weekends in mid 2025 to complete 36-inch waterline tie in (3 weekends EB, 3 weekends WB). </a:t>
            </a:r>
          </a:p>
          <a:p>
            <a:endParaRPr lang="en-US" sz="2800" dirty="0"/>
          </a:p>
        </p:txBody>
      </p:sp>
    </p:spTree>
    <p:extLst>
      <p:ext uri="{BB962C8B-B14F-4D97-AF65-F5344CB8AC3E}">
        <p14:creationId xmlns:p14="http://schemas.microsoft.com/office/powerpoint/2010/main" val="872202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CC6A-EFF4-8FE4-61CC-37AF0B334E2F}"/>
              </a:ext>
            </a:extLst>
          </p:cNvPr>
          <p:cNvSpPr>
            <a:spLocks noGrp="1"/>
          </p:cNvSpPr>
          <p:nvPr>
            <p:ph type="title"/>
          </p:nvPr>
        </p:nvSpPr>
        <p:spPr/>
        <p:txBody>
          <a:bodyPr/>
          <a:lstStyle/>
          <a:p>
            <a:r>
              <a:rPr lang="en-US"/>
              <a:t>H1 Westbound:</a:t>
            </a:r>
          </a:p>
        </p:txBody>
      </p:sp>
      <p:pic>
        <p:nvPicPr>
          <p:cNvPr id="5" name="Picture 4">
            <a:extLst>
              <a:ext uri="{FF2B5EF4-FFF2-40B4-BE49-F238E27FC236}">
                <a16:creationId xmlns:a16="http://schemas.microsoft.com/office/drawing/2014/main" id="{E194D64A-3CA0-B00C-C9C2-71D2E9F31760}"/>
              </a:ext>
            </a:extLst>
          </p:cNvPr>
          <p:cNvPicPr>
            <a:picLocks noChangeAspect="1"/>
          </p:cNvPicPr>
          <p:nvPr/>
        </p:nvPicPr>
        <p:blipFill>
          <a:blip r:embed="rId2"/>
          <a:stretch>
            <a:fillRect/>
          </a:stretch>
        </p:blipFill>
        <p:spPr>
          <a:xfrm>
            <a:off x="736839" y="1306376"/>
            <a:ext cx="10328325" cy="5355428"/>
          </a:xfrm>
          <a:prstGeom prst="rect">
            <a:avLst/>
          </a:prstGeom>
        </p:spPr>
      </p:pic>
      <p:sp>
        <p:nvSpPr>
          <p:cNvPr id="6" name="Oval 5">
            <a:extLst>
              <a:ext uri="{FF2B5EF4-FFF2-40B4-BE49-F238E27FC236}">
                <a16:creationId xmlns:a16="http://schemas.microsoft.com/office/drawing/2014/main" id="{BD032331-06D3-CB09-6BBA-E3D2354B2706}"/>
              </a:ext>
            </a:extLst>
          </p:cNvPr>
          <p:cNvSpPr/>
          <p:nvPr/>
        </p:nvSpPr>
        <p:spPr>
          <a:xfrm>
            <a:off x="6457950" y="4199965"/>
            <a:ext cx="2214283" cy="125303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862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CC6A-EFF4-8FE4-61CC-37AF0B334E2F}"/>
              </a:ext>
            </a:extLst>
          </p:cNvPr>
          <p:cNvSpPr>
            <a:spLocks noGrp="1"/>
          </p:cNvSpPr>
          <p:nvPr>
            <p:ph type="title"/>
          </p:nvPr>
        </p:nvSpPr>
        <p:spPr/>
        <p:txBody>
          <a:bodyPr/>
          <a:lstStyle/>
          <a:p>
            <a:r>
              <a:rPr lang="en-US"/>
              <a:t>H1 Eastbound:</a:t>
            </a:r>
          </a:p>
        </p:txBody>
      </p:sp>
      <p:pic>
        <p:nvPicPr>
          <p:cNvPr id="4" name="Picture 3">
            <a:extLst>
              <a:ext uri="{FF2B5EF4-FFF2-40B4-BE49-F238E27FC236}">
                <a16:creationId xmlns:a16="http://schemas.microsoft.com/office/drawing/2014/main" id="{75D607CD-2DB5-955C-25E5-51D1550DB524}"/>
              </a:ext>
            </a:extLst>
          </p:cNvPr>
          <p:cNvPicPr>
            <a:picLocks noChangeAspect="1"/>
          </p:cNvPicPr>
          <p:nvPr/>
        </p:nvPicPr>
        <p:blipFill>
          <a:blip r:embed="rId2"/>
          <a:stretch>
            <a:fillRect/>
          </a:stretch>
        </p:blipFill>
        <p:spPr>
          <a:xfrm>
            <a:off x="816440" y="1257088"/>
            <a:ext cx="10328325" cy="5355419"/>
          </a:xfrm>
          <a:prstGeom prst="rect">
            <a:avLst/>
          </a:prstGeom>
        </p:spPr>
      </p:pic>
      <p:sp>
        <p:nvSpPr>
          <p:cNvPr id="9" name="Oval 8">
            <a:extLst>
              <a:ext uri="{FF2B5EF4-FFF2-40B4-BE49-F238E27FC236}">
                <a16:creationId xmlns:a16="http://schemas.microsoft.com/office/drawing/2014/main" id="{74E4C3B0-FA34-5B86-0CF3-1C73075EB47F}"/>
              </a:ext>
            </a:extLst>
          </p:cNvPr>
          <p:cNvSpPr/>
          <p:nvPr/>
        </p:nvSpPr>
        <p:spPr>
          <a:xfrm>
            <a:off x="4241330" y="4378238"/>
            <a:ext cx="2214283" cy="125303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568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6" name="Rectangle 1055">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F6F8C85-EF76-1B82-0D17-0E21FE032B9E}"/>
              </a:ext>
            </a:extLst>
          </p:cNvPr>
          <p:cNvSpPr>
            <a:spLocks noGrp="1"/>
          </p:cNvSpPr>
          <p:nvPr>
            <p:ph type="title"/>
          </p:nvPr>
        </p:nvSpPr>
        <p:spPr>
          <a:xfrm>
            <a:off x="643855" y="1447799"/>
            <a:ext cx="3108626" cy="1444752"/>
          </a:xfrm>
        </p:spPr>
        <p:txBody>
          <a:bodyPr anchor="b">
            <a:normAutofit/>
          </a:bodyPr>
          <a:lstStyle/>
          <a:p>
            <a:r>
              <a:rPr lang="en-US" sz="3200">
                <a:solidFill>
                  <a:srgbClr val="EBEBEB"/>
                </a:solidFill>
              </a:rPr>
              <a:t>H1 Full Closures</a:t>
            </a:r>
          </a:p>
        </p:txBody>
      </p:sp>
      <p:sp>
        <p:nvSpPr>
          <p:cNvPr id="1058"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60" name="Freeform: Shape 1059">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1062" name="Rectangle 1061">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1" name="Content Placeholder 1029">
            <a:extLst>
              <a:ext uri="{FF2B5EF4-FFF2-40B4-BE49-F238E27FC236}">
                <a16:creationId xmlns:a16="http://schemas.microsoft.com/office/drawing/2014/main" id="{11692681-F48B-05A3-4DE6-CFD2735EB6F8}"/>
              </a:ext>
            </a:extLst>
          </p:cNvPr>
          <p:cNvSpPr>
            <a:spLocks noGrp="1"/>
          </p:cNvSpPr>
          <p:nvPr>
            <p:ph idx="1"/>
          </p:nvPr>
        </p:nvSpPr>
        <p:spPr>
          <a:xfrm>
            <a:off x="643855" y="3072385"/>
            <a:ext cx="3108057" cy="2947415"/>
          </a:xfrm>
        </p:spPr>
        <p:txBody>
          <a:bodyPr>
            <a:normAutofit/>
          </a:bodyPr>
          <a:lstStyle/>
          <a:p>
            <a:r>
              <a:rPr lang="en-US" sz="1400" dirty="0">
                <a:solidFill>
                  <a:srgbClr val="FFFFFF"/>
                </a:solidFill>
              </a:rPr>
              <a:t>Two weekend full closures will be needed for installation and removal of the temporary pedestrian bridge.</a:t>
            </a:r>
          </a:p>
          <a:p>
            <a:r>
              <a:rPr lang="en-US" sz="1400" dirty="0">
                <a:solidFill>
                  <a:srgbClr val="FFFFFF"/>
                </a:solidFill>
              </a:rPr>
              <a:t>Times for the weekend full closures:</a:t>
            </a:r>
          </a:p>
          <a:p>
            <a:pPr lvl="1"/>
            <a:r>
              <a:rPr lang="en-US" sz="1200" dirty="0">
                <a:solidFill>
                  <a:srgbClr val="FFFFFF"/>
                </a:solidFill>
              </a:rPr>
              <a:t>Saturday 8 p.m. to midnight</a:t>
            </a:r>
          </a:p>
          <a:p>
            <a:pPr lvl="1"/>
            <a:r>
              <a:rPr lang="en-US" sz="1200" dirty="0">
                <a:solidFill>
                  <a:srgbClr val="FFFFFF"/>
                </a:solidFill>
              </a:rPr>
              <a:t>Sunday midnight to 8 a.m.</a:t>
            </a:r>
          </a:p>
        </p:txBody>
      </p:sp>
      <p:pic>
        <p:nvPicPr>
          <p:cNvPr id="1026" name="image_3">
            <a:extLst>
              <a:ext uri="{FF2B5EF4-FFF2-40B4-BE49-F238E27FC236}">
                <a16:creationId xmlns:a16="http://schemas.microsoft.com/office/drawing/2014/main" id="{EBA43CA7-5DF8-A9E1-C173-BC34A29A7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5" r="33112" b="15328"/>
          <a:stretch/>
        </p:blipFill>
        <p:spPr bwMode="auto">
          <a:xfrm>
            <a:off x="5420700" y="1447799"/>
            <a:ext cx="5751349" cy="4572001"/>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01380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0501-EEE4-6F69-8F78-A2F11EF9C825}"/>
              </a:ext>
            </a:extLst>
          </p:cNvPr>
          <p:cNvSpPr>
            <a:spLocks noGrp="1"/>
          </p:cNvSpPr>
          <p:nvPr>
            <p:ph type="title"/>
          </p:nvPr>
        </p:nvSpPr>
        <p:spPr/>
        <p:txBody>
          <a:bodyPr/>
          <a:lstStyle/>
          <a:p>
            <a:r>
              <a:rPr lang="en-US"/>
              <a:t>Work at Gulick Avenue</a:t>
            </a:r>
          </a:p>
        </p:txBody>
      </p:sp>
      <p:sp>
        <p:nvSpPr>
          <p:cNvPr id="4" name="object 4">
            <a:extLst>
              <a:ext uri="{FF2B5EF4-FFF2-40B4-BE49-F238E27FC236}">
                <a16:creationId xmlns:a16="http://schemas.microsoft.com/office/drawing/2014/main" id="{3AC77DD9-6574-359A-22CB-365CA0EF315D}"/>
              </a:ext>
            </a:extLst>
          </p:cNvPr>
          <p:cNvSpPr/>
          <p:nvPr/>
        </p:nvSpPr>
        <p:spPr>
          <a:xfrm>
            <a:off x="821570" y="1443139"/>
            <a:ext cx="8659355" cy="496214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89249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9689-0F9E-4C02-F1FC-A0EBFBC6C7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D93A88-E3DF-E00B-59F2-496D813A2180}"/>
              </a:ext>
            </a:extLst>
          </p:cNvPr>
          <p:cNvSpPr>
            <a:spLocks noGrp="1"/>
          </p:cNvSpPr>
          <p:nvPr>
            <p:ph idx="1"/>
          </p:nvPr>
        </p:nvSpPr>
        <p:spPr/>
        <p:txBody>
          <a:bodyPr/>
          <a:lstStyle/>
          <a:p>
            <a:endParaRPr lang="en-US"/>
          </a:p>
        </p:txBody>
      </p:sp>
      <p:sp>
        <p:nvSpPr>
          <p:cNvPr id="4" name="object 2">
            <a:extLst>
              <a:ext uri="{FF2B5EF4-FFF2-40B4-BE49-F238E27FC236}">
                <a16:creationId xmlns:a16="http://schemas.microsoft.com/office/drawing/2014/main" id="{54145A99-BB92-53C3-3EA3-640C86F685BB}"/>
              </a:ext>
            </a:extLst>
          </p:cNvPr>
          <p:cNvSpPr/>
          <p:nvPr/>
        </p:nvSpPr>
        <p:spPr>
          <a:xfrm>
            <a:off x="0" y="0"/>
            <a:ext cx="12192000" cy="6902823"/>
          </a:xfrm>
          <a:prstGeom prst="rect">
            <a:avLst/>
          </a:prstGeom>
          <a:blipFill>
            <a:blip r:embed="rId3" cstate="print"/>
            <a:stretch>
              <a:fillRect/>
            </a:stretch>
          </a:blipFill>
        </p:spPr>
        <p:txBody>
          <a:bodyPr wrap="square" lIns="0" tIns="0" rIns="0" bIns="0" rtlCol="0"/>
          <a:lstStyle/>
          <a:p>
            <a:endParaRPr/>
          </a:p>
        </p:txBody>
      </p:sp>
      <p:sp>
        <p:nvSpPr>
          <p:cNvPr id="9" name="object 5">
            <a:extLst>
              <a:ext uri="{FF2B5EF4-FFF2-40B4-BE49-F238E27FC236}">
                <a16:creationId xmlns:a16="http://schemas.microsoft.com/office/drawing/2014/main" id="{7A24D88B-DC87-89A2-4204-212B57584C09}"/>
              </a:ext>
            </a:extLst>
          </p:cNvPr>
          <p:cNvSpPr txBox="1"/>
          <p:nvPr/>
        </p:nvSpPr>
        <p:spPr>
          <a:xfrm>
            <a:off x="6320117" y="3789202"/>
            <a:ext cx="3048000" cy="646430"/>
          </a:xfrm>
          <a:prstGeom prst="rect">
            <a:avLst/>
          </a:prstGeom>
          <a:solidFill>
            <a:srgbClr val="F5F4EC"/>
          </a:solidFill>
          <a:ln w="15875">
            <a:solidFill>
              <a:srgbClr val="FF0000"/>
            </a:solidFill>
          </a:ln>
        </p:spPr>
        <p:txBody>
          <a:bodyPr vert="horz" wrap="square" lIns="0" tIns="29845" rIns="0" bIns="0" rtlCol="0">
            <a:spAutoFit/>
          </a:bodyPr>
          <a:lstStyle/>
          <a:p>
            <a:pPr marL="90805" marR="270510">
              <a:lnSpc>
                <a:spcPct val="100000"/>
              </a:lnSpc>
              <a:spcBef>
                <a:spcPts val="235"/>
              </a:spcBef>
            </a:pPr>
            <a:r>
              <a:rPr sz="1800" b="1">
                <a:solidFill>
                  <a:srgbClr val="FF0000"/>
                </a:solidFill>
                <a:latin typeface="Calibri"/>
                <a:cs typeface="Calibri"/>
              </a:rPr>
              <a:t>Widen H1 </a:t>
            </a:r>
            <a:r>
              <a:rPr sz="1800" b="1" spc="-5">
                <a:solidFill>
                  <a:srgbClr val="FF0000"/>
                </a:solidFill>
                <a:latin typeface="Calibri"/>
                <a:cs typeface="Calibri"/>
              </a:rPr>
              <a:t>over </a:t>
            </a:r>
            <a:r>
              <a:rPr sz="1800" b="1" spc="-10">
                <a:solidFill>
                  <a:srgbClr val="FF0000"/>
                </a:solidFill>
                <a:latin typeface="Calibri"/>
                <a:cs typeface="Calibri"/>
              </a:rPr>
              <a:t>Richard</a:t>
            </a:r>
            <a:r>
              <a:rPr sz="1800" b="1" spc="-100">
                <a:solidFill>
                  <a:srgbClr val="FF0000"/>
                </a:solidFill>
                <a:latin typeface="Calibri"/>
                <a:cs typeface="Calibri"/>
              </a:rPr>
              <a:t> </a:t>
            </a:r>
            <a:r>
              <a:rPr sz="1800" b="1" spc="-5">
                <a:solidFill>
                  <a:srgbClr val="FF0000"/>
                </a:solidFill>
                <a:latin typeface="Calibri"/>
                <a:cs typeface="Calibri"/>
              </a:rPr>
              <a:t>Lane  </a:t>
            </a:r>
            <a:r>
              <a:rPr sz="1800" b="1">
                <a:solidFill>
                  <a:srgbClr val="FF0000"/>
                </a:solidFill>
                <a:latin typeface="Calibri"/>
                <a:cs typeface="Calibri"/>
              </a:rPr>
              <a:t>and </a:t>
            </a:r>
            <a:r>
              <a:rPr sz="1800" b="1" spc="-5">
                <a:solidFill>
                  <a:srgbClr val="FF0000"/>
                </a:solidFill>
                <a:latin typeface="Calibri"/>
                <a:cs typeface="Calibri"/>
              </a:rPr>
              <a:t>Kalihi </a:t>
            </a:r>
            <a:r>
              <a:rPr sz="1800" b="1" spc="-20">
                <a:solidFill>
                  <a:srgbClr val="FF0000"/>
                </a:solidFill>
                <a:latin typeface="Calibri"/>
                <a:cs typeface="Calibri"/>
              </a:rPr>
              <a:t>Valley</a:t>
            </a:r>
            <a:r>
              <a:rPr sz="1800" b="1" spc="-85">
                <a:solidFill>
                  <a:srgbClr val="FF0000"/>
                </a:solidFill>
                <a:latin typeface="Calibri"/>
                <a:cs typeface="Calibri"/>
              </a:rPr>
              <a:t> </a:t>
            </a:r>
            <a:r>
              <a:rPr sz="1800" b="1" spc="-5">
                <a:solidFill>
                  <a:srgbClr val="FF0000"/>
                </a:solidFill>
                <a:latin typeface="Calibri"/>
                <a:cs typeface="Calibri"/>
              </a:rPr>
              <a:t>Stream</a:t>
            </a:r>
            <a:endParaRPr sz="1800">
              <a:latin typeface="Calibri"/>
              <a:cs typeface="Calibri"/>
            </a:endParaRPr>
          </a:p>
        </p:txBody>
      </p:sp>
      <p:cxnSp>
        <p:nvCxnSpPr>
          <p:cNvPr id="15" name="Straight Arrow Connector 14">
            <a:extLst>
              <a:ext uri="{FF2B5EF4-FFF2-40B4-BE49-F238E27FC236}">
                <a16:creationId xmlns:a16="http://schemas.microsoft.com/office/drawing/2014/main" id="{8D07B0E0-AAA6-AAC1-A157-5CDF98278DE8}"/>
              </a:ext>
            </a:extLst>
          </p:cNvPr>
          <p:cNvCxnSpPr>
            <a:cxnSpLocks/>
          </p:cNvCxnSpPr>
          <p:nvPr/>
        </p:nvCxnSpPr>
        <p:spPr>
          <a:xfrm flipH="1" flipV="1">
            <a:off x="6562165" y="2214282"/>
            <a:ext cx="744070" cy="1574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709F7E2-2D11-743E-9E2D-7409BD678BE5}"/>
              </a:ext>
            </a:extLst>
          </p:cNvPr>
          <p:cNvCxnSpPr>
            <a:cxnSpLocks/>
          </p:cNvCxnSpPr>
          <p:nvPr/>
        </p:nvCxnSpPr>
        <p:spPr>
          <a:xfrm flipV="1">
            <a:off x="8489577" y="2384612"/>
            <a:ext cx="770964" cy="1404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81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BBCE-4FD2-6FCE-FAB4-55BADA096930}"/>
              </a:ext>
            </a:extLst>
          </p:cNvPr>
          <p:cNvSpPr>
            <a:spLocks noGrp="1"/>
          </p:cNvSpPr>
          <p:nvPr>
            <p:ph type="title"/>
          </p:nvPr>
        </p:nvSpPr>
        <p:spPr>
          <a:xfrm>
            <a:off x="1055686" y="2728735"/>
            <a:ext cx="9404723" cy="1400530"/>
          </a:xfrm>
        </p:spPr>
        <p:txBody>
          <a:bodyPr/>
          <a:lstStyle/>
          <a:p>
            <a:pPr algn="ctr"/>
            <a:r>
              <a:rPr lang="en-US" dirty="0"/>
              <a:t>Any Questions?</a:t>
            </a:r>
          </a:p>
        </p:txBody>
      </p:sp>
    </p:spTree>
    <p:extLst>
      <p:ext uri="{BB962C8B-B14F-4D97-AF65-F5344CB8AC3E}">
        <p14:creationId xmlns:p14="http://schemas.microsoft.com/office/powerpoint/2010/main" val="216845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C5CA6B2-8C76-3016-C262-EB955BB08B8C}"/>
              </a:ext>
            </a:extLst>
          </p:cNvPr>
          <p:cNvSpPr txBox="1"/>
          <p:nvPr/>
        </p:nvSpPr>
        <p:spPr>
          <a:xfrm>
            <a:off x="757382" y="637309"/>
            <a:ext cx="5514109" cy="2185214"/>
          </a:xfrm>
          <a:prstGeom prst="rect">
            <a:avLst/>
          </a:prstGeom>
          <a:noFill/>
        </p:spPr>
        <p:txBody>
          <a:bodyPr wrap="square" rtlCol="0">
            <a:spAutoFit/>
          </a:bodyPr>
          <a:lstStyle/>
          <a:p>
            <a:r>
              <a:rPr lang="en-US" sz="3600"/>
              <a:t>Project Purpose:</a:t>
            </a:r>
          </a:p>
          <a:p>
            <a:endParaRPr lang="en-US" sz="3600"/>
          </a:p>
          <a:p>
            <a:pPr marL="571500" indent="-571500">
              <a:buFont typeface="Arial" panose="020B0604020202020204" pitchFamily="34" charset="0"/>
              <a:buChar char="•"/>
            </a:pPr>
            <a:r>
              <a:rPr lang="en-US" sz="3200"/>
              <a:t>Improve Safety</a:t>
            </a:r>
          </a:p>
          <a:p>
            <a:pPr marL="571500" indent="-571500">
              <a:buFont typeface="Arial" panose="020B0604020202020204" pitchFamily="34" charset="0"/>
              <a:buChar char="•"/>
            </a:pPr>
            <a:r>
              <a:rPr lang="en-US" sz="3200"/>
              <a:t>Relieve Congestion</a:t>
            </a:r>
          </a:p>
        </p:txBody>
      </p:sp>
      <p:sp>
        <p:nvSpPr>
          <p:cNvPr id="12" name="object 3">
            <a:extLst>
              <a:ext uri="{FF2B5EF4-FFF2-40B4-BE49-F238E27FC236}">
                <a16:creationId xmlns:a16="http://schemas.microsoft.com/office/drawing/2014/main" id="{1DDC8E2D-CCAC-9C5E-5008-3D6ECC2274B8}"/>
              </a:ext>
            </a:extLst>
          </p:cNvPr>
          <p:cNvSpPr/>
          <p:nvPr/>
        </p:nvSpPr>
        <p:spPr>
          <a:xfrm>
            <a:off x="6862617" y="224998"/>
            <a:ext cx="4922983" cy="3414129"/>
          </a:xfrm>
          <a:prstGeom prst="rect">
            <a:avLst/>
          </a:prstGeom>
          <a:blipFill>
            <a:blip r:embed="rId2" cstate="print"/>
            <a:stretch>
              <a:fillRect/>
            </a:stretch>
          </a:blipFill>
        </p:spPr>
        <p:txBody>
          <a:bodyPr wrap="square" lIns="0" tIns="0" rIns="0" bIns="0" rtlCol="0"/>
          <a:lstStyle/>
          <a:p>
            <a:endParaRPr/>
          </a:p>
        </p:txBody>
      </p:sp>
      <p:sp>
        <p:nvSpPr>
          <p:cNvPr id="13" name="object 3">
            <a:extLst>
              <a:ext uri="{FF2B5EF4-FFF2-40B4-BE49-F238E27FC236}">
                <a16:creationId xmlns:a16="http://schemas.microsoft.com/office/drawing/2014/main" id="{637F2332-3945-7BBC-867C-B187795FAA02}"/>
              </a:ext>
            </a:extLst>
          </p:cNvPr>
          <p:cNvSpPr/>
          <p:nvPr/>
        </p:nvSpPr>
        <p:spPr>
          <a:xfrm>
            <a:off x="6522721" y="4334165"/>
            <a:ext cx="5448532" cy="1959709"/>
          </a:xfrm>
          <a:prstGeom prst="rect">
            <a:avLst/>
          </a:prstGeom>
          <a:blipFill>
            <a:blip r:embed="rId3"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EF28BDC8-0244-21B5-8FF8-671C113856F5}"/>
              </a:ext>
            </a:extLst>
          </p:cNvPr>
          <p:cNvPicPr>
            <a:picLocks noChangeAspect="1"/>
          </p:cNvPicPr>
          <p:nvPr/>
        </p:nvPicPr>
        <p:blipFill>
          <a:blip r:embed="rId4"/>
          <a:stretch>
            <a:fillRect/>
          </a:stretch>
        </p:blipFill>
        <p:spPr>
          <a:xfrm>
            <a:off x="220749" y="4334165"/>
            <a:ext cx="6301972" cy="1886526"/>
          </a:xfrm>
          <a:prstGeom prst="rect">
            <a:avLst/>
          </a:prstGeom>
        </p:spPr>
      </p:pic>
    </p:spTree>
    <p:extLst>
      <p:ext uri="{BB962C8B-B14F-4D97-AF65-F5344CB8AC3E}">
        <p14:creationId xmlns:p14="http://schemas.microsoft.com/office/powerpoint/2010/main" val="417460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A930A03A-01CF-FBBF-09AA-31A6B21E6367}"/>
              </a:ext>
            </a:extLst>
          </p:cNvPr>
          <p:cNvSpPr/>
          <p:nvPr/>
        </p:nvSpPr>
        <p:spPr>
          <a:xfrm>
            <a:off x="502051" y="373951"/>
            <a:ext cx="10921198" cy="6110097"/>
          </a:xfrm>
          <a:prstGeom prst="rect">
            <a:avLst/>
          </a:prstGeom>
          <a:blipFill>
            <a:blip r:embed="rId2" cstate="print"/>
            <a:stretch>
              <a:fillRect/>
            </a:stretch>
          </a:blipFill>
        </p:spPr>
        <p:txBody>
          <a:bodyPr wrap="square" lIns="0" tIns="0" rIns="0" bIns="0" rtlCol="0"/>
          <a:lstStyle/>
          <a:p>
            <a:endParaRPr/>
          </a:p>
        </p:txBody>
      </p:sp>
      <p:sp>
        <p:nvSpPr>
          <p:cNvPr id="5" name="object 4">
            <a:extLst>
              <a:ext uri="{FF2B5EF4-FFF2-40B4-BE49-F238E27FC236}">
                <a16:creationId xmlns:a16="http://schemas.microsoft.com/office/drawing/2014/main" id="{6DE69F03-E20A-2FE0-2323-BACF8AFF0926}"/>
              </a:ext>
            </a:extLst>
          </p:cNvPr>
          <p:cNvSpPr/>
          <p:nvPr/>
        </p:nvSpPr>
        <p:spPr>
          <a:xfrm>
            <a:off x="2273421" y="4189275"/>
            <a:ext cx="5766815" cy="595883"/>
          </a:xfrm>
          <a:prstGeom prst="rect">
            <a:avLst/>
          </a:prstGeom>
          <a:blipFill>
            <a:blip r:embed="rId3"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1A50C59A-F33C-A4DC-56F5-2309A8CBB6A9}"/>
              </a:ext>
            </a:extLst>
          </p:cNvPr>
          <p:cNvSpPr/>
          <p:nvPr/>
        </p:nvSpPr>
        <p:spPr>
          <a:xfrm>
            <a:off x="4631049" y="2782914"/>
            <a:ext cx="373380" cy="1143000"/>
          </a:xfrm>
          <a:custGeom>
            <a:avLst/>
            <a:gdLst/>
            <a:ahLst/>
            <a:cxnLst/>
            <a:rect l="l" t="t" r="r" b="b"/>
            <a:pathLst>
              <a:path w="373379" h="1143000">
                <a:moveTo>
                  <a:pt x="93344" y="1143000"/>
                </a:moveTo>
                <a:lnTo>
                  <a:pt x="93344" y="186690"/>
                </a:lnTo>
                <a:lnTo>
                  <a:pt x="0" y="186690"/>
                </a:lnTo>
                <a:lnTo>
                  <a:pt x="186689" y="0"/>
                </a:lnTo>
                <a:lnTo>
                  <a:pt x="373379" y="186690"/>
                </a:lnTo>
                <a:lnTo>
                  <a:pt x="280034" y="186690"/>
                </a:lnTo>
                <a:lnTo>
                  <a:pt x="280034" y="1143000"/>
                </a:lnTo>
                <a:lnTo>
                  <a:pt x="93344" y="1143000"/>
                </a:lnTo>
                <a:close/>
              </a:path>
            </a:pathLst>
          </a:custGeom>
          <a:ln w="25399">
            <a:solidFill>
              <a:srgbClr val="FFFF00"/>
            </a:solidFill>
          </a:ln>
        </p:spPr>
        <p:txBody>
          <a:bodyPr wrap="square" lIns="0" tIns="0" rIns="0" bIns="0" rtlCol="0"/>
          <a:lstStyle/>
          <a:p>
            <a:endParaRPr/>
          </a:p>
        </p:txBody>
      </p:sp>
    </p:spTree>
    <p:extLst>
      <p:ext uri="{BB962C8B-B14F-4D97-AF65-F5344CB8AC3E}">
        <p14:creationId xmlns:p14="http://schemas.microsoft.com/office/powerpoint/2010/main" val="244004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 name="Picture 1053">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56" name="Picture 1055">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58" name="Oval 1057">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60" name="Picture 1059">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62" name="Picture 1061">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64" name="Rectangle 1063">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066" name="Rectangle 1065">
            <a:extLst>
              <a:ext uri="{FF2B5EF4-FFF2-40B4-BE49-F238E27FC236}">
                <a16:creationId xmlns:a16="http://schemas.microsoft.com/office/drawing/2014/main" id="{2FC2BEB8-DB52-4740-AD58-9AD79D4DA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341FBD78-9B8B-4612-8E4E-39FF2DC45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6" name="Picture 2">
            <a:extLst>
              <a:ext uri="{FF2B5EF4-FFF2-40B4-BE49-F238E27FC236}">
                <a16:creationId xmlns:a16="http://schemas.microsoft.com/office/drawing/2014/main" id="{6B84F1CD-CFA3-E56E-EF9F-E5A5F29759D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643466" y="960831"/>
            <a:ext cx="4654295" cy="2955476"/>
          </a:xfrm>
          <a:prstGeom prst="rect">
            <a:avLst/>
          </a:prstGeom>
          <a:noFill/>
          <a:extLst>
            <a:ext uri="{909E8E84-426E-40DD-AFC4-6F175D3DCCD1}">
              <a14:hiddenFill xmlns:a14="http://schemas.microsoft.com/office/drawing/2010/main">
                <a:solidFill>
                  <a:srgbClr val="FFFFFF"/>
                </a:solidFill>
              </a14:hiddenFill>
            </a:ext>
          </a:extLst>
        </p:spPr>
      </p:pic>
      <p:sp>
        <p:nvSpPr>
          <p:cNvPr id="1070" name="Rectangle 1069">
            <a:extLst>
              <a:ext uri="{FF2B5EF4-FFF2-40B4-BE49-F238E27FC236}">
                <a16:creationId xmlns:a16="http://schemas.microsoft.com/office/drawing/2014/main" id="{682FDA4F-079B-4A51-BDFE-A5CC94D1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CA0B358C-0BB2-47F4-85EF-018578763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1073">
            <a:extLst>
              <a:ext uri="{FF2B5EF4-FFF2-40B4-BE49-F238E27FC236}">
                <a16:creationId xmlns:a16="http://schemas.microsoft.com/office/drawing/2014/main" id="{1578FE84-C352-4EA1-94F1-90356CF5D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Picture 3">
            <a:extLst>
              <a:ext uri="{FF2B5EF4-FFF2-40B4-BE49-F238E27FC236}">
                <a16:creationId xmlns:a16="http://schemas.microsoft.com/office/drawing/2014/main" id="{66C53A13-1DCC-4C5E-93C8-20638BD399CE}"/>
              </a:ext>
            </a:extLst>
          </p:cNvPr>
          <p:cNvPicPr>
            <a:picLocks noChangeAspect="1"/>
          </p:cNvPicPr>
          <p:nvPr/>
        </p:nvPicPr>
        <p:blipFill>
          <a:blip r:embed="rId7"/>
          <a:stretch>
            <a:fillRect/>
          </a:stretch>
        </p:blipFill>
        <p:spPr>
          <a:xfrm>
            <a:off x="5779855" y="2335484"/>
            <a:ext cx="5768679" cy="3663111"/>
          </a:xfrm>
          <a:prstGeom prst="rect">
            <a:avLst/>
          </a:prstGeom>
        </p:spPr>
      </p:pic>
    </p:spTree>
    <p:extLst>
      <p:ext uri="{BB962C8B-B14F-4D97-AF65-F5344CB8AC3E}">
        <p14:creationId xmlns:p14="http://schemas.microsoft.com/office/powerpoint/2010/main" val="313775590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8F1A-50AD-02DC-0753-0537044494C3}"/>
              </a:ext>
            </a:extLst>
          </p:cNvPr>
          <p:cNvSpPr>
            <a:spLocks noGrp="1"/>
          </p:cNvSpPr>
          <p:nvPr>
            <p:ph type="title"/>
          </p:nvPr>
        </p:nvSpPr>
        <p:spPr/>
        <p:txBody>
          <a:bodyPr/>
          <a:lstStyle/>
          <a:p>
            <a:r>
              <a:rPr lang="en-US"/>
              <a:t>Widen H1 Eastbound on Makai side</a:t>
            </a:r>
          </a:p>
        </p:txBody>
      </p:sp>
      <p:sp>
        <p:nvSpPr>
          <p:cNvPr id="4" name="object 2">
            <a:extLst>
              <a:ext uri="{FF2B5EF4-FFF2-40B4-BE49-F238E27FC236}">
                <a16:creationId xmlns:a16="http://schemas.microsoft.com/office/drawing/2014/main" id="{12976AAE-6306-C2DC-5611-140F4F187C7E}"/>
              </a:ext>
            </a:extLst>
          </p:cNvPr>
          <p:cNvSpPr/>
          <p:nvPr/>
        </p:nvSpPr>
        <p:spPr>
          <a:xfrm>
            <a:off x="814007" y="1295546"/>
            <a:ext cx="9068930" cy="4266907"/>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53F2FB2F-B76C-7FC5-B791-EB275522F024}"/>
              </a:ext>
            </a:extLst>
          </p:cNvPr>
          <p:cNvSpPr txBox="1"/>
          <p:nvPr/>
        </p:nvSpPr>
        <p:spPr>
          <a:xfrm>
            <a:off x="3052716" y="1566228"/>
            <a:ext cx="1752600" cy="574040"/>
          </a:xfrm>
          <a:prstGeom prst="rect">
            <a:avLst/>
          </a:prstGeom>
        </p:spPr>
        <p:txBody>
          <a:bodyPr vert="horz" wrap="square" lIns="0" tIns="12700" rIns="0" bIns="0" rtlCol="0">
            <a:spAutoFit/>
          </a:bodyPr>
          <a:lstStyle/>
          <a:p>
            <a:pPr marL="12700" marR="5080">
              <a:lnSpc>
                <a:spcPct val="100000"/>
              </a:lnSpc>
              <a:spcBef>
                <a:spcPts val="100"/>
              </a:spcBef>
            </a:pPr>
            <a:r>
              <a:rPr sz="1800" spc="-10">
                <a:solidFill>
                  <a:srgbClr val="FFFF00"/>
                </a:solidFill>
                <a:latin typeface="Calibri"/>
                <a:cs typeface="Calibri"/>
              </a:rPr>
              <a:t>Kalihi </a:t>
            </a:r>
            <a:r>
              <a:rPr sz="1800" spc="-15">
                <a:solidFill>
                  <a:srgbClr val="FFFF00"/>
                </a:solidFill>
                <a:latin typeface="Calibri"/>
                <a:cs typeface="Calibri"/>
              </a:rPr>
              <a:t>Waena  </a:t>
            </a:r>
            <a:r>
              <a:rPr sz="1800" spc="-5">
                <a:solidFill>
                  <a:srgbClr val="FFFF00"/>
                </a:solidFill>
                <a:latin typeface="Calibri"/>
                <a:cs typeface="Calibri"/>
              </a:rPr>
              <a:t>Elementary</a:t>
            </a:r>
            <a:r>
              <a:rPr sz="1800" spc="-80">
                <a:solidFill>
                  <a:srgbClr val="FFFF00"/>
                </a:solidFill>
                <a:latin typeface="Calibri"/>
                <a:cs typeface="Calibri"/>
              </a:rPr>
              <a:t> </a:t>
            </a:r>
            <a:r>
              <a:rPr sz="1800" spc="-5">
                <a:solidFill>
                  <a:srgbClr val="FFFF00"/>
                </a:solidFill>
                <a:latin typeface="Calibri"/>
                <a:cs typeface="Calibri"/>
              </a:rPr>
              <a:t>School</a:t>
            </a:r>
            <a:endParaRPr sz="1800">
              <a:latin typeface="Calibri"/>
              <a:cs typeface="Calibri"/>
            </a:endParaRPr>
          </a:p>
        </p:txBody>
      </p:sp>
      <p:sp>
        <p:nvSpPr>
          <p:cNvPr id="6" name="object 6">
            <a:extLst>
              <a:ext uri="{FF2B5EF4-FFF2-40B4-BE49-F238E27FC236}">
                <a16:creationId xmlns:a16="http://schemas.microsoft.com/office/drawing/2014/main" id="{BCEA04CB-2EA6-9352-7B14-50476FF46D67}"/>
              </a:ext>
            </a:extLst>
          </p:cNvPr>
          <p:cNvSpPr txBox="1"/>
          <p:nvPr/>
        </p:nvSpPr>
        <p:spPr>
          <a:xfrm>
            <a:off x="1078699" y="5589525"/>
            <a:ext cx="7791450" cy="1122680"/>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sz="2400" spc="-5">
                <a:solidFill>
                  <a:srgbClr val="FFFFFF"/>
                </a:solidFill>
                <a:latin typeface="Calibri"/>
                <a:cs typeface="Calibri"/>
              </a:rPr>
              <a:t>Add inside and outside </a:t>
            </a:r>
            <a:r>
              <a:rPr sz="2400" spc="-10">
                <a:solidFill>
                  <a:srgbClr val="FFFFFF"/>
                </a:solidFill>
                <a:latin typeface="Calibri"/>
                <a:cs typeface="Calibri"/>
              </a:rPr>
              <a:t>shoulders, </a:t>
            </a:r>
            <a:r>
              <a:rPr sz="2400" spc="-5">
                <a:solidFill>
                  <a:srgbClr val="FFFFFF"/>
                </a:solidFill>
                <a:latin typeface="Calibri"/>
                <a:cs typeface="Calibri"/>
              </a:rPr>
              <a:t>increase lane width </a:t>
            </a:r>
            <a:r>
              <a:rPr sz="2400" spc="-15">
                <a:solidFill>
                  <a:srgbClr val="FFFFFF"/>
                </a:solidFill>
                <a:latin typeface="Calibri"/>
                <a:cs typeface="Calibri"/>
              </a:rPr>
              <a:t>to</a:t>
            </a:r>
            <a:r>
              <a:rPr sz="2400" spc="-5">
                <a:solidFill>
                  <a:srgbClr val="FFFFFF"/>
                </a:solidFill>
                <a:latin typeface="Calibri"/>
                <a:cs typeface="Calibri"/>
              </a:rPr>
              <a:t> 11’</a:t>
            </a:r>
            <a:endParaRPr sz="2400">
              <a:latin typeface="Calibri"/>
              <a:cs typeface="Calibri"/>
            </a:endParaRPr>
          </a:p>
          <a:p>
            <a:pPr marL="355600" indent="-342900">
              <a:lnSpc>
                <a:spcPct val="100000"/>
              </a:lnSpc>
              <a:buFont typeface="Arial"/>
              <a:buChar char="•"/>
              <a:tabLst>
                <a:tab pos="354965" algn="l"/>
                <a:tab pos="355600" algn="l"/>
              </a:tabLst>
            </a:pPr>
            <a:r>
              <a:rPr sz="2400" spc="-5">
                <a:solidFill>
                  <a:srgbClr val="FFFFFF"/>
                </a:solidFill>
                <a:latin typeface="Calibri"/>
                <a:cs typeface="Calibri"/>
              </a:rPr>
              <a:t>Construct </a:t>
            </a:r>
            <a:r>
              <a:rPr sz="2400" spc="-10">
                <a:solidFill>
                  <a:srgbClr val="FFFFFF"/>
                </a:solidFill>
                <a:latin typeface="Calibri"/>
                <a:cs typeface="Calibri"/>
              </a:rPr>
              <a:t>retaining</a:t>
            </a:r>
            <a:r>
              <a:rPr sz="2400" spc="-50">
                <a:solidFill>
                  <a:srgbClr val="FFFFFF"/>
                </a:solidFill>
                <a:latin typeface="Calibri"/>
                <a:cs typeface="Calibri"/>
              </a:rPr>
              <a:t> </a:t>
            </a:r>
            <a:r>
              <a:rPr sz="2400" spc="-5">
                <a:solidFill>
                  <a:srgbClr val="FFFFFF"/>
                </a:solidFill>
                <a:latin typeface="Calibri"/>
                <a:cs typeface="Calibri"/>
              </a:rPr>
              <a:t>walls</a:t>
            </a:r>
            <a:endParaRPr sz="2400">
              <a:latin typeface="Calibri"/>
              <a:cs typeface="Calibri"/>
            </a:endParaRPr>
          </a:p>
          <a:p>
            <a:pPr marL="355600" indent="-342900">
              <a:lnSpc>
                <a:spcPct val="100000"/>
              </a:lnSpc>
              <a:buFont typeface="Arial"/>
              <a:buChar char="•"/>
              <a:tabLst>
                <a:tab pos="354965" algn="l"/>
                <a:tab pos="355600" algn="l"/>
              </a:tabLst>
            </a:pPr>
            <a:r>
              <a:rPr sz="2400" spc="-10">
                <a:solidFill>
                  <a:srgbClr val="FFFFFF"/>
                </a:solidFill>
                <a:latin typeface="Calibri"/>
                <a:cs typeface="Calibri"/>
              </a:rPr>
              <a:t>Lengthen </a:t>
            </a:r>
            <a:r>
              <a:rPr sz="2400" spc="-5">
                <a:solidFill>
                  <a:srgbClr val="FFFFFF"/>
                </a:solidFill>
                <a:latin typeface="Calibri"/>
                <a:cs typeface="Calibri"/>
              </a:rPr>
              <a:t>Gulick </a:t>
            </a:r>
            <a:r>
              <a:rPr sz="2400" spc="-10">
                <a:solidFill>
                  <a:srgbClr val="FFFFFF"/>
                </a:solidFill>
                <a:latin typeface="Calibri"/>
                <a:cs typeface="Calibri"/>
              </a:rPr>
              <a:t>Bridge </a:t>
            </a:r>
            <a:r>
              <a:rPr sz="2400" spc="-5">
                <a:solidFill>
                  <a:srgbClr val="FFFFFF"/>
                </a:solidFill>
                <a:latin typeface="Calibri"/>
                <a:cs typeface="Calibri"/>
              </a:rPr>
              <a:t>on </a:t>
            </a:r>
            <a:r>
              <a:rPr sz="2400">
                <a:solidFill>
                  <a:srgbClr val="FFFFFF"/>
                </a:solidFill>
                <a:latin typeface="Calibri"/>
                <a:cs typeface="Calibri"/>
              </a:rPr>
              <a:t>the </a:t>
            </a:r>
            <a:r>
              <a:rPr sz="2400" spc="-10">
                <a:solidFill>
                  <a:srgbClr val="FFFFFF"/>
                </a:solidFill>
                <a:latin typeface="Calibri"/>
                <a:cs typeface="Calibri"/>
              </a:rPr>
              <a:t>makai </a:t>
            </a:r>
            <a:r>
              <a:rPr sz="2400" spc="-5">
                <a:solidFill>
                  <a:srgbClr val="FFFFFF"/>
                </a:solidFill>
                <a:latin typeface="Calibri"/>
                <a:cs typeface="Calibri"/>
              </a:rPr>
              <a:t>and </a:t>
            </a:r>
            <a:r>
              <a:rPr sz="2400" spc="-10">
                <a:solidFill>
                  <a:srgbClr val="FFFFFF"/>
                </a:solidFill>
                <a:latin typeface="Calibri"/>
                <a:cs typeface="Calibri"/>
              </a:rPr>
              <a:t>mauka</a:t>
            </a:r>
            <a:r>
              <a:rPr sz="2400" spc="-40">
                <a:solidFill>
                  <a:srgbClr val="FFFFFF"/>
                </a:solidFill>
                <a:latin typeface="Calibri"/>
                <a:cs typeface="Calibri"/>
              </a:rPr>
              <a:t> </a:t>
            </a:r>
            <a:r>
              <a:rPr sz="2400" spc="-5">
                <a:solidFill>
                  <a:srgbClr val="FFFFFF"/>
                </a:solidFill>
                <a:latin typeface="Calibri"/>
                <a:cs typeface="Calibri"/>
              </a:rPr>
              <a:t>sides</a:t>
            </a:r>
            <a:endParaRPr sz="2400">
              <a:latin typeface="Calibri"/>
              <a:cs typeface="Calibri"/>
            </a:endParaRPr>
          </a:p>
        </p:txBody>
      </p:sp>
    </p:spTree>
    <p:extLst>
      <p:ext uri="{BB962C8B-B14F-4D97-AF65-F5344CB8AC3E}">
        <p14:creationId xmlns:p14="http://schemas.microsoft.com/office/powerpoint/2010/main" val="3619028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D819-9C45-C6D1-68F3-E8CD476D9959}"/>
              </a:ext>
            </a:extLst>
          </p:cNvPr>
          <p:cNvSpPr>
            <a:spLocks noGrp="1"/>
          </p:cNvSpPr>
          <p:nvPr>
            <p:ph type="title"/>
          </p:nvPr>
        </p:nvSpPr>
        <p:spPr/>
        <p:txBody>
          <a:bodyPr/>
          <a:lstStyle/>
          <a:p>
            <a:r>
              <a:rPr lang="en-US"/>
              <a:t>Current Closures</a:t>
            </a:r>
          </a:p>
        </p:txBody>
      </p:sp>
      <p:sp>
        <p:nvSpPr>
          <p:cNvPr id="3" name="Content Placeholder 2">
            <a:extLst>
              <a:ext uri="{FF2B5EF4-FFF2-40B4-BE49-F238E27FC236}">
                <a16:creationId xmlns:a16="http://schemas.microsoft.com/office/drawing/2014/main" id="{129DCC17-8BB9-9853-430A-539786BBA67F}"/>
              </a:ext>
            </a:extLst>
          </p:cNvPr>
          <p:cNvSpPr>
            <a:spLocks noGrp="1"/>
          </p:cNvSpPr>
          <p:nvPr>
            <p:ph idx="1"/>
          </p:nvPr>
        </p:nvSpPr>
        <p:spPr/>
        <p:txBody>
          <a:bodyPr/>
          <a:lstStyle/>
          <a:p>
            <a:r>
              <a:rPr lang="en-US" sz="2000">
                <a:effectLst/>
                <a:latin typeface="Arial" panose="020B0604020202020204" pitchFamily="34" charset="0"/>
                <a:ea typeface="Calibri" panose="020F0502020204030204" pitchFamily="34" charset="0"/>
              </a:rPr>
              <a:t>H-1 eastbound between Ola Lane and Likelike Highway</a:t>
            </a:r>
          </a:p>
          <a:p>
            <a:pPr lvl="1"/>
            <a:r>
              <a:rPr lang="en-US">
                <a:latin typeface="Arial" panose="020B0604020202020204" pitchFamily="34" charset="0"/>
                <a:ea typeface="Calibri" panose="020F0502020204030204" pitchFamily="34" charset="0"/>
              </a:rPr>
              <a:t>2</a:t>
            </a:r>
            <a:r>
              <a:rPr lang="en-US">
                <a:effectLst/>
                <a:latin typeface="Arial" panose="020B0604020202020204" pitchFamily="34" charset="0"/>
                <a:ea typeface="Calibri" panose="020F0502020204030204" pitchFamily="34" charset="0"/>
              </a:rPr>
              <a:t> lanes closed within the project limits on Sunday nights through Thursday nights, from 8 p.m. to 4:30 a.m., and two lanes closed on Friday nights and Saturday nights from 8 p.m. to 7 a.m.</a:t>
            </a:r>
          </a:p>
          <a:p>
            <a:r>
              <a:rPr lang="en-US">
                <a:latin typeface="Arial" panose="020B0604020202020204" pitchFamily="34" charset="0"/>
                <a:ea typeface="Calibri" panose="020F0502020204030204" pitchFamily="34" charset="0"/>
              </a:rPr>
              <a:t>Gulick Avenue Overpass</a:t>
            </a:r>
          </a:p>
          <a:p>
            <a:pPr lvl="1"/>
            <a:r>
              <a:rPr lang="en-US">
                <a:effectLst/>
                <a:latin typeface="Arial" panose="020B0604020202020204" pitchFamily="34" charset="0"/>
                <a:ea typeface="Calibri" panose="020F0502020204030204" pitchFamily="34" charset="0"/>
              </a:rPr>
              <a:t>1 lane closured on Gulick Avenue overpass bridge between 8 a.m. and 3:30 p.m. Monday through Friday.</a:t>
            </a:r>
          </a:p>
          <a:p>
            <a:pPr lvl="1"/>
            <a:r>
              <a:rPr lang="en-US">
                <a:latin typeface="Arial" panose="020B0604020202020204" pitchFamily="34" charset="0"/>
                <a:ea typeface="Calibri" panose="020F0502020204030204" pitchFamily="34" charset="0"/>
              </a:rPr>
              <a:t>Flaggers monitor and maintain alternating traffic control. They are aware of the </a:t>
            </a:r>
            <a:r>
              <a:rPr lang="en-US" err="1">
                <a:latin typeface="Arial" panose="020B0604020202020204" pitchFamily="34" charset="0"/>
                <a:ea typeface="Calibri" panose="020F0502020204030204" pitchFamily="34" charset="0"/>
              </a:rPr>
              <a:t>Kalihi</a:t>
            </a:r>
            <a:r>
              <a:rPr lang="en-US">
                <a:latin typeface="Arial" panose="020B0604020202020204" pitchFamily="34" charset="0"/>
                <a:ea typeface="Calibri" panose="020F0502020204030204" pitchFamily="34" charset="0"/>
              </a:rPr>
              <a:t> Waena pick ups around 2:20 p.m.</a:t>
            </a:r>
            <a:br>
              <a:rPr lang="en-US">
                <a:effectLst/>
                <a:latin typeface="Arial" panose="020B0604020202020204" pitchFamily="34" charset="0"/>
                <a:ea typeface="Calibri" panose="020F0502020204030204" pitchFamily="34" charset="0"/>
              </a:rPr>
            </a:br>
            <a:endParaRPr lang="en-US" sz="3000"/>
          </a:p>
          <a:p>
            <a:endParaRPr lang="en-US"/>
          </a:p>
        </p:txBody>
      </p:sp>
    </p:spTree>
    <p:extLst>
      <p:ext uri="{BB962C8B-B14F-4D97-AF65-F5344CB8AC3E}">
        <p14:creationId xmlns:p14="http://schemas.microsoft.com/office/powerpoint/2010/main" val="95774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422B-8E04-D8F5-0B5F-7C082BB31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E7A9F-1E60-FA8E-21D1-05E4953CD8D0}"/>
              </a:ext>
            </a:extLst>
          </p:cNvPr>
          <p:cNvSpPr>
            <a:spLocks noGrp="1"/>
          </p:cNvSpPr>
          <p:nvPr>
            <p:ph type="title"/>
          </p:nvPr>
        </p:nvSpPr>
        <p:spPr>
          <a:xfrm>
            <a:off x="646111" y="341065"/>
            <a:ext cx="9404723" cy="890307"/>
          </a:xfrm>
        </p:spPr>
        <p:txBody>
          <a:bodyPr/>
          <a:lstStyle/>
          <a:p>
            <a:r>
              <a:rPr lang="en-US" dirty="0"/>
              <a:t>Project Status:</a:t>
            </a:r>
            <a:br>
              <a:rPr lang="en-US" dirty="0"/>
            </a:br>
            <a:endParaRPr lang="en-US" dirty="0"/>
          </a:p>
        </p:txBody>
      </p:sp>
      <p:sp>
        <p:nvSpPr>
          <p:cNvPr id="3" name="Content Placeholder 2">
            <a:extLst>
              <a:ext uri="{FF2B5EF4-FFF2-40B4-BE49-F238E27FC236}">
                <a16:creationId xmlns:a16="http://schemas.microsoft.com/office/drawing/2014/main" id="{ECE90503-C4E6-62BC-0D86-2B4DA4A10288}"/>
              </a:ext>
            </a:extLst>
          </p:cNvPr>
          <p:cNvSpPr>
            <a:spLocks noGrp="1"/>
          </p:cNvSpPr>
          <p:nvPr>
            <p:ph idx="1"/>
          </p:nvPr>
        </p:nvSpPr>
        <p:spPr>
          <a:xfrm>
            <a:off x="333375" y="4294961"/>
            <a:ext cx="11525249" cy="2398008"/>
          </a:xfrm>
        </p:spPr>
        <p:txBody>
          <a:bodyPr>
            <a:normAutofit fontScale="70000" lnSpcReduction="20000"/>
          </a:bodyPr>
          <a:lstStyle/>
          <a:p>
            <a:pPr>
              <a:buFont typeface="Arial" panose="020B0604020202020204" pitchFamily="34" charset="0"/>
              <a:buChar char="•"/>
            </a:pPr>
            <a:r>
              <a:rPr lang="en-US" sz="3500" dirty="0">
                <a:latin typeface="Arial" panose="020B0604020202020204" pitchFamily="34" charset="0"/>
                <a:ea typeface="Calibri" panose="020F0502020204030204" pitchFamily="34" charset="0"/>
              </a:rPr>
              <a:t>Eastbound 36” waterline tie-in on freeway start: June, 2025</a:t>
            </a:r>
          </a:p>
          <a:p>
            <a:pPr>
              <a:buFont typeface="Arial" panose="020B0604020202020204" pitchFamily="34" charset="0"/>
              <a:buChar char="•"/>
            </a:pPr>
            <a:r>
              <a:rPr lang="en-US" sz="3500" dirty="0">
                <a:effectLst/>
                <a:latin typeface="Arial" panose="020B0604020202020204" pitchFamily="34" charset="0"/>
                <a:ea typeface="Calibri" panose="020F0502020204030204" pitchFamily="34" charset="0"/>
              </a:rPr>
              <a:t>Westbound 36” waterline tie-in on freeway start: July, 2025</a:t>
            </a:r>
          </a:p>
          <a:p>
            <a:pPr>
              <a:buFont typeface="Arial" panose="020B0604020202020204" pitchFamily="34" charset="0"/>
              <a:buChar char="•"/>
            </a:pPr>
            <a:r>
              <a:rPr lang="en-US" sz="3500" dirty="0">
                <a:effectLst/>
                <a:latin typeface="Arial" panose="020B0604020202020204" pitchFamily="34" charset="0"/>
                <a:ea typeface="Calibri" panose="020F0502020204030204" pitchFamily="34" charset="0"/>
              </a:rPr>
              <a:t>Temporary pedestrian bridge installation start: September, 2025</a:t>
            </a:r>
          </a:p>
          <a:p>
            <a:pPr>
              <a:buFont typeface="Arial" panose="020B0604020202020204" pitchFamily="34" charset="0"/>
              <a:buChar char="•"/>
            </a:pPr>
            <a:r>
              <a:rPr lang="en-US" sz="3500" dirty="0">
                <a:solidFill>
                  <a:schemeClr val="bg1"/>
                </a:solidFill>
                <a:effectLst/>
                <a:highlight>
                  <a:srgbClr val="FFFF00"/>
                </a:highlight>
                <a:latin typeface="Arial" panose="020B0604020202020204" pitchFamily="34" charset="0"/>
                <a:ea typeface="Calibri" panose="020F0502020204030204" pitchFamily="34" charset="0"/>
              </a:rPr>
              <a:t>Gulick Drilled Shaft work start: September, 2025 (2-month closure)</a:t>
            </a:r>
          </a:p>
          <a:p>
            <a:pPr>
              <a:buFont typeface="Arial" panose="020B0604020202020204" pitchFamily="34" charset="0"/>
              <a:buChar char="•"/>
            </a:pPr>
            <a:r>
              <a:rPr lang="en-US" sz="3500" dirty="0">
                <a:solidFill>
                  <a:schemeClr val="bg1"/>
                </a:solidFill>
                <a:effectLst/>
                <a:highlight>
                  <a:srgbClr val="FFFF00"/>
                </a:highlight>
                <a:latin typeface="Arial" panose="020B0604020202020204" pitchFamily="34" charset="0"/>
                <a:ea typeface="Calibri" panose="020F0502020204030204" pitchFamily="34" charset="0"/>
              </a:rPr>
              <a:t>Gulick full structural work start: March, 2026 (5-month closure)</a:t>
            </a:r>
            <a:br>
              <a:rPr lang="en-US" dirty="0">
                <a:effectLst/>
                <a:latin typeface="Arial" panose="020B0604020202020204" pitchFamily="34" charset="0"/>
                <a:ea typeface="Calibri" panose="020F0502020204030204" pitchFamily="34" charset="0"/>
              </a:rPr>
            </a:br>
            <a:endParaRPr lang="en-US" sz="3000" dirty="0"/>
          </a:p>
          <a:p>
            <a:endParaRPr lang="en-US" dirty="0"/>
          </a:p>
        </p:txBody>
      </p:sp>
      <p:sp>
        <p:nvSpPr>
          <p:cNvPr id="4" name="Content Placeholder 2">
            <a:extLst>
              <a:ext uri="{FF2B5EF4-FFF2-40B4-BE49-F238E27FC236}">
                <a16:creationId xmlns:a16="http://schemas.microsoft.com/office/drawing/2014/main" id="{C44A3A8E-21B4-2791-6370-E5AA470EC5EA}"/>
              </a:ext>
            </a:extLst>
          </p:cNvPr>
          <p:cNvSpPr txBox="1">
            <a:spLocks/>
          </p:cNvSpPr>
          <p:nvPr/>
        </p:nvSpPr>
        <p:spPr>
          <a:xfrm>
            <a:off x="409575" y="1257196"/>
            <a:ext cx="10953750" cy="2667104"/>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Arial" panose="020B0604020202020204" pitchFamily="34" charset="0"/>
              <a:buChar char="•"/>
            </a:pPr>
            <a:r>
              <a:rPr lang="en-US" sz="5300" dirty="0">
                <a:latin typeface="Arial" panose="020B0604020202020204" pitchFamily="34" charset="0"/>
                <a:ea typeface="Calibri" panose="020F0502020204030204" pitchFamily="34" charset="0"/>
              </a:rPr>
              <a:t>$100M Project</a:t>
            </a:r>
          </a:p>
          <a:p>
            <a:pPr>
              <a:buFont typeface="Arial" panose="020B0604020202020204" pitchFamily="34" charset="0"/>
              <a:buChar char="•"/>
            </a:pPr>
            <a:r>
              <a:rPr lang="en-US" sz="5300" dirty="0">
                <a:latin typeface="Arial" panose="020B0604020202020204" pitchFamily="34" charset="0"/>
                <a:ea typeface="Calibri" panose="020F0502020204030204" pitchFamily="34" charset="0"/>
              </a:rPr>
              <a:t>Construction started January, 2024</a:t>
            </a:r>
          </a:p>
          <a:p>
            <a:pPr>
              <a:buFont typeface="Arial" panose="020B0604020202020204" pitchFamily="34" charset="0"/>
              <a:buChar char="•"/>
            </a:pPr>
            <a:r>
              <a:rPr lang="en-US" sz="5300" dirty="0">
                <a:latin typeface="Arial" panose="020B0604020202020204" pitchFamily="34" charset="0"/>
                <a:ea typeface="Calibri" panose="020F0502020204030204" pitchFamily="34" charset="0"/>
              </a:rPr>
              <a:t>Approx. 25% complete to date (H1 Retaining Wall construction completed up to Richard Lane area; Dry utility relocation ongoing on Gulick)</a:t>
            </a:r>
          </a:p>
          <a:p>
            <a:pPr>
              <a:buFont typeface="Arial" panose="020B0604020202020204" pitchFamily="34" charset="0"/>
              <a:buChar char="•"/>
            </a:pPr>
            <a:r>
              <a:rPr lang="en-US" sz="5300" dirty="0">
                <a:effectLst/>
                <a:latin typeface="Arial" panose="020B0604020202020204" pitchFamily="34" charset="0"/>
                <a:ea typeface="Calibri" panose="020F0502020204030204" pitchFamily="34" charset="0"/>
              </a:rPr>
              <a:t>Substantial Completion: End of 2026</a:t>
            </a:r>
            <a:br>
              <a:rPr lang="en-US" dirty="0">
                <a:latin typeface="Arial" panose="020B0604020202020204" pitchFamily="34" charset="0"/>
                <a:ea typeface="Calibri" panose="020F0502020204030204" pitchFamily="34" charset="0"/>
              </a:rPr>
            </a:br>
            <a:endParaRPr lang="en-US" sz="3000" dirty="0"/>
          </a:p>
          <a:p>
            <a:endParaRPr lang="en-US" dirty="0"/>
          </a:p>
        </p:txBody>
      </p:sp>
      <p:sp>
        <p:nvSpPr>
          <p:cNvPr id="5" name="Title 1">
            <a:extLst>
              <a:ext uri="{FF2B5EF4-FFF2-40B4-BE49-F238E27FC236}">
                <a16:creationId xmlns:a16="http://schemas.microsoft.com/office/drawing/2014/main" id="{F8B2E603-2C13-A73E-3976-BFF205ED47D8}"/>
              </a:ext>
            </a:extLst>
          </p:cNvPr>
          <p:cNvSpPr txBox="1">
            <a:spLocks/>
          </p:cNvSpPr>
          <p:nvPr/>
        </p:nvSpPr>
        <p:spPr>
          <a:xfrm>
            <a:off x="409575" y="3319513"/>
            <a:ext cx="9404723" cy="89030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Project Milestones: </a:t>
            </a:r>
            <a:br>
              <a:rPr lang="en-US" dirty="0"/>
            </a:br>
            <a:br>
              <a:rPr lang="en-US" dirty="0"/>
            </a:br>
            <a:endParaRPr lang="en-US" dirty="0"/>
          </a:p>
        </p:txBody>
      </p:sp>
    </p:spTree>
    <p:extLst>
      <p:ext uri="{BB962C8B-B14F-4D97-AF65-F5344CB8AC3E}">
        <p14:creationId xmlns:p14="http://schemas.microsoft.com/office/powerpoint/2010/main" val="318169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6837-FFAA-8433-491B-491DFCF5B771}"/>
              </a:ext>
            </a:extLst>
          </p:cNvPr>
          <p:cNvSpPr>
            <a:spLocks noGrp="1"/>
          </p:cNvSpPr>
          <p:nvPr>
            <p:ph type="title"/>
          </p:nvPr>
        </p:nvSpPr>
        <p:spPr/>
        <p:txBody>
          <a:bodyPr/>
          <a:lstStyle/>
          <a:p>
            <a:r>
              <a:rPr lang="en-US"/>
              <a:t>Gulick Avenue Overpass</a:t>
            </a:r>
          </a:p>
        </p:txBody>
      </p:sp>
      <p:sp>
        <p:nvSpPr>
          <p:cNvPr id="5" name="object 6">
            <a:extLst>
              <a:ext uri="{FF2B5EF4-FFF2-40B4-BE49-F238E27FC236}">
                <a16:creationId xmlns:a16="http://schemas.microsoft.com/office/drawing/2014/main" id="{CDA0AC5A-C484-5FC6-8474-512088611436}"/>
              </a:ext>
            </a:extLst>
          </p:cNvPr>
          <p:cNvSpPr/>
          <p:nvPr/>
        </p:nvSpPr>
        <p:spPr>
          <a:xfrm>
            <a:off x="646111" y="1497465"/>
            <a:ext cx="9528830" cy="2886276"/>
          </a:xfrm>
          <a:prstGeom prst="rect">
            <a:avLst/>
          </a:prstGeom>
          <a:blipFill>
            <a:blip r:embed="rId2" cstate="print"/>
            <a:stretch>
              <a:fillRect/>
            </a:stretch>
          </a:blipFill>
        </p:spPr>
        <p:txBody>
          <a:bodyPr wrap="square" lIns="0" tIns="0" rIns="0" bIns="0" rtlCol="0"/>
          <a:lstStyle/>
          <a:p>
            <a:endParaRPr/>
          </a:p>
        </p:txBody>
      </p:sp>
      <p:sp>
        <p:nvSpPr>
          <p:cNvPr id="6" name="object 7">
            <a:extLst>
              <a:ext uri="{FF2B5EF4-FFF2-40B4-BE49-F238E27FC236}">
                <a16:creationId xmlns:a16="http://schemas.microsoft.com/office/drawing/2014/main" id="{0BA5459C-19C4-2499-D5E3-16E4E9803771}"/>
              </a:ext>
            </a:extLst>
          </p:cNvPr>
          <p:cNvSpPr/>
          <p:nvPr/>
        </p:nvSpPr>
        <p:spPr>
          <a:xfrm>
            <a:off x="2999547" y="2781482"/>
            <a:ext cx="5953125" cy="455930"/>
          </a:xfrm>
          <a:custGeom>
            <a:avLst/>
            <a:gdLst/>
            <a:ahLst/>
            <a:cxnLst/>
            <a:rect l="l" t="t" r="r" b="b"/>
            <a:pathLst>
              <a:path w="5953125" h="455930">
                <a:moveTo>
                  <a:pt x="5944819" y="0"/>
                </a:moveTo>
                <a:lnTo>
                  <a:pt x="0" y="278955"/>
                </a:lnTo>
                <a:lnTo>
                  <a:pt x="8280" y="455434"/>
                </a:lnTo>
                <a:lnTo>
                  <a:pt x="5953099" y="176479"/>
                </a:lnTo>
                <a:lnTo>
                  <a:pt x="5944819" y="0"/>
                </a:lnTo>
                <a:close/>
              </a:path>
            </a:pathLst>
          </a:custGeom>
          <a:solidFill>
            <a:srgbClr val="FF0000"/>
          </a:solidFill>
        </p:spPr>
        <p:txBody>
          <a:bodyPr wrap="square" lIns="0" tIns="0" rIns="0" bIns="0" rtlCol="0"/>
          <a:lstStyle/>
          <a:p>
            <a:endParaRPr/>
          </a:p>
        </p:txBody>
      </p:sp>
      <p:sp>
        <p:nvSpPr>
          <p:cNvPr id="7" name="object 10">
            <a:extLst>
              <a:ext uri="{FF2B5EF4-FFF2-40B4-BE49-F238E27FC236}">
                <a16:creationId xmlns:a16="http://schemas.microsoft.com/office/drawing/2014/main" id="{5647571D-51B8-342A-1103-F1C961C3F620}"/>
              </a:ext>
            </a:extLst>
          </p:cNvPr>
          <p:cNvSpPr/>
          <p:nvPr/>
        </p:nvSpPr>
        <p:spPr>
          <a:xfrm>
            <a:off x="8876472" y="2805116"/>
            <a:ext cx="152400" cy="1300480"/>
          </a:xfrm>
          <a:custGeom>
            <a:avLst/>
            <a:gdLst/>
            <a:ahLst/>
            <a:cxnLst/>
            <a:rect l="l" t="t" r="r" b="b"/>
            <a:pathLst>
              <a:path w="152400" h="1300479">
                <a:moveTo>
                  <a:pt x="0" y="0"/>
                </a:moveTo>
                <a:lnTo>
                  <a:pt x="152400" y="0"/>
                </a:lnTo>
                <a:lnTo>
                  <a:pt x="152400" y="1299972"/>
                </a:lnTo>
                <a:lnTo>
                  <a:pt x="0" y="1299972"/>
                </a:lnTo>
                <a:lnTo>
                  <a:pt x="0" y="0"/>
                </a:lnTo>
                <a:close/>
              </a:path>
            </a:pathLst>
          </a:custGeom>
          <a:solidFill>
            <a:srgbClr val="FF0000"/>
          </a:solidFill>
          <a:ln w="38100">
            <a:solidFill>
              <a:srgbClr val="FF0000"/>
            </a:solidFill>
          </a:ln>
        </p:spPr>
        <p:txBody>
          <a:bodyPr wrap="square" lIns="0" tIns="0" rIns="0" bIns="0" rtlCol="0"/>
          <a:lstStyle/>
          <a:p>
            <a:endParaRPr/>
          </a:p>
        </p:txBody>
      </p:sp>
      <p:sp>
        <p:nvSpPr>
          <p:cNvPr id="8" name="object 11">
            <a:extLst>
              <a:ext uri="{FF2B5EF4-FFF2-40B4-BE49-F238E27FC236}">
                <a16:creationId xmlns:a16="http://schemas.microsoft.com/office/drawing/2014/main" id="{7AEE5B5F-918F-3845-BBC6-876555D6CF58}"/>
              </a:ext>
            </a:extLst>
          </p:cNvPr>
          <p:cNvSpPr/>
          <p:nvPr/>
        </p:nvSpPr>
        <p:spPr>
          <a:xfrm>
            <a:off x="2947272" y="3075305"/>
            <a:ext cx="161925" cy="707390"/>
          </a:xfrm>
          <a:custGeom>
            <a:avLst/>
            <a:gdLst/>
            <a:ahLst/>
            <a:cxnLst/>
            <a:rect l="l" t="t" r="r" b="b"/>
            <a:pathLst>
              <a:path w="161925" h="707389">
                <a:moveTo>
                  <a:pt x="0" y="0"/>
                </a:moveTo>
                <a:lnTo>
                  <a:pt x="161544" y="0"/>
                </a:lnTo>
                <a:lnTo>
                  <a:pt x="161544" y="707136"/>
                </a:lnTo>
                <a:lnTo>
                  <a:pt x="0" y="707136"/>
                </a:lnTo>
                <a:lnTo>
                  <a:pt x="0" y="0"/>
                </a:lnTo>
                <a:close/>
              </a:path>
            </a:pathLst>
          </a:custGeom>
          <a:solidFill>
            <a:srgbClr val="FF0000"/>
          </a:solidFill>
        </p:spPr>
        <p:txBody>
          <a:bodyPr wrap="square" lIns="0" tIns="0" rIns="0" bIns="0" rtlCol="0"/>
          <a:lstStyle/>
          <a:p>
            <a:endParaRPr/>
          </a:p>
        </p:txBody>
      </p:sp>
      <p:sp>
        <p:nvSpPr>
          <p:cNvPr id="9" name="object 14">
            <a:extLst>
              <a:ext uri="{FF2B5EF4-FFF2-40B4-BE49-F238E27FC236}">
                <a16:creationId xmlns:a16="http://schemas.microsoft.com/office/drawing/2014/main" id="{3004259D-155A-FE55-CEAA-C756BF9121DD}"/>
              </a:ext>
            </a:extLst>
          </p:cNvPr>
          <p:cNvSpPr/>
          <p:nvPr/>
        </p:nvSpPr>
        <p:spPr>
          <a:xfrm>
            <a:off x="5410526" y="2998095"/>
            <a:ext cx="152401" cy="861810"/>
          </a:xfrm>
          <a:custGeom>
            <a:avLst/>
            <a:gdLst/>
            <a:ahLst/>
            <a:cxnLst/>
            <a:rect l="l" t="t" r="r" b="b"/>
            <a:pathLst>
              <a:path w="161925" h="917575">
                <a:moveTo>
                  <a:pt x="0" y="0"/>
                </a:moveTo>
                <a:lnTo>
                  <a:pt x="161544" y="0"/>
                </a:lnTo>
                <a:lnTo>
                  <a:pt x="161544" y="917448"/>
                </a:lnTo>
                <a:lnTo>
                  <a:pt x="0" y="917448"/>
                </a:lnTo>
                <a:lnTo>
                  <a:pt x="0" y="0"/>
                </a:lnTo>
                <a:close/>
              </a:path>
            </a:pathLst>
          </a:custGeom>
          <a:solidFill>
            <a:srgbClr val="FF0000"/>
          </a:solidFill>
          <a:ln w="38100">
            <a:solidFill>
              <a:srgbClr val="FF0000"/>
            </a:solidFill>
          </a:ln>
        </p:spPr>
        <p:txBody>
          <a:bodyPr wrap="square" lIns="0" tIns="0" rIns="0" bIns="0" rtlCol="0"/>
          <a:lstStyle/>
          <a:p>
            <a:endParaRPr/>
          </a:p>
        </p:txBody>
      </p:sp>
      <p:sp>
        <p:nvSpPr>
          <p:cNvPr id="20" name="object 3">
            <a:extLst>
              <a:ext uri="{FF2B5EF4-FFF2-40B4-BE49-F238E27FC236}">
                <a16:creationId xmlns:a16="http://schemas.microsoft.com/office/drawing/2014/main" id="{C16AC261-D84B-E891-048D-1A3B0E9A0CC1}"/>
              </a:ext>
            </a:extLst>
          </p:cNvPr>
          <p:cNvSpPr txBox="1"/>
          <p:nvPr/>
        </p:nvSpPr>
        <p:spPr>
          <a:xfrm>
            <a:off x="607564" y="4615459"/>
            <a:ext cx="8328025" cy="1120820"/>
          </a:xfrm>
          <a:prstGeom prst="rect">
            <a:avLst/>
          </a:prstGeom>
        </p:spPr>
        <p:txBody>
          <a:bodyPr vert="horz" wrap="square" lIns="0" tIns="12700" rIns="0" bIns="0" rtlCol="0">
            <a:spAutoFit/>
          </a:bodyPr>
          <a:lstStyle/>
          <a:p>
            <a:pPr marL="299085" marR="5080" indent="-286385">
              <a:lnSpc>
                <a:spcPct val="100000"/>
              </a:lnSpc>
              <a:spcBef>
                <a:spcPts val="100"/>
              </a:spcBef>
              <a:buFont typeface="Arial"/>
              <a:buChar char="•"/>
              <a:tabLst>
                <a:tab pos="299085" algn="l"/>
                <a:tab pos="299720" algn="l"/>
                <a:tab pos="2536190" algn="l"/>
              </a:tabLst>
            </a:pPr>
            <a:r>
              <a:rPr sz="2400" spc="-10">
                <a:solidFill>
                  <a:srgbClr val="FFFFFF"/>
                </a:solidFill>
                <a:latin typeface="Calibri"/>
                <a:cs typeface="Calibri"/>
              </a:rPr>
              <a:t>Lengthen existing bridge </a:t>
            </a:r>
            <a:r>
              <a:rPr sz="2400" spc="-5">
                <a:solidFill>
                  <a:srgbClr val="FFFFFF"/>
                </a:solidFill>
                <a:latin typeface="Calibri"/>
                <a:cs typeface="Calibri"/>
              </a:rPr>
              <a:t>and </a:t>
            </a:r>
            <a:r>
              <a:rPr sz="2400" spc="-15">
                <a:solidFill>
                  <a:srgbClr val="FFFFFF"/>
                </a:solidFill>
                <a:latin typeface="Calibri"/>
                <a:cs typeface="Calibri"/>
              </a:rPr>
              <a:t>move </a:t>
            </a:r>
            <a:r>
              <a:rPr sz="2400" spc="-5">
                <a:solidFill>
                  <a:srgbClr val="FFFFFF"/>
                </a:solidFill>
                <a:latin typeface="Calibri"/>
                <a:cs typeface="Calibri"/>
              </a:rPr>
              <a:t>abutments on </a:t>
            </a:r>
            <a:r>
              <a:rPr sz="2400">
                <a:solidFill>
                  <a:srgbClr val="FFFFFF"/>
                </a:solidFill>
                <a:latin typeface="Calibri"/>
                <a:cs typeface="Calibri"/>
              </a:rPr>
              <a:t>the WB </a:t>
            </a:r>
            <a:r>
              <a:rPr sz="2400" spc="-5">
                <a:solidFill>
                  <a:srgbClr val="FFFFFF"/>
                </a:solidFill>
                <a:latin typeface="Calibri"/>
                <a:cs typeface="Calibri"/>
              </a:rPr>
              <a:t>and </a:t>
            </a:r>
            <a:r>
              <a:rPr sz="2400">
                <a:solidFill>
                  <a:srgbClr val="FFFFFF"/>
                </a:solidFill>
                <a:latin typeface="Calibri"/>
                <a:cs typeface="Calibri"/>
              </a:rPr>
              <a:t>EB  </a:t>
            </a:r>
            <a:r>
              <a:rPr sz="2400" spc="-5">
                <a:solidFill>
                  <a:srgbClr val="FFFFFF"/>
                </a:solidFill>
                <a:latin typeface="Calibri"/>
                <a:cs typeface="Calibri"/>
              </a:rPr>
              <a:t>sides about</a:t>
            </a:r>
            <a:r>
              <a:rPr sz="2400">
                <a:solidFill>
                  <a:srgbClr val="FFFFFF"/>
                </a:solidFill>
                <a:latin typeface="Calibri"/>
                <a:cs typeface="Calibri"/>
              </a:rPr>
              <a:t> </a:t>
            </a:r>
            <a:r>
              <a:rPr sz="2400" spc="-5">
                <a:solidFill>
                  <a:srgbClr val="FFFFFF"/>
                </a:solidFill>
                <a:latin typeface="Calibri"/>
                <a:cs typeface="Calibri"/>
              </a:rPr>
              <a:t>15.5’	</a:t>
            </a:r>
            <a:r>
              <a:rPr sz="2400">
                <a:solidFill>
                  <a:srgbClr val="FFFFFF"/>
                </a:solidFill>
                <a:latin typeface="Calibri"/>
                <a:cs typeface="Calibri"/>
              </a:rPr>
              <a:t>each</a:t>
            </a:r>
            <a:endParaRPr sz="2400">
              <a:latin typeface="Calibri"/>
              <a:cs typeface="Calibri"/>
            </a:endParaRPr>
          </a:p>
          <a:p>
            <a:pPr marL="299085" indent="-286385">
              <a:lnSpc>
                <a:spcPct val="100000"/>
              </a:lnSpc>
              <a:buFont typeface="Arial"/>
              <a:buChar char="•"/>
              <a:tabLst>
                <a:tab pos="299085" algn="l"/>
                <a:tab pos="299720" algn="l"/>
              </a:tabLst>
            </a:pPr>
            <a:r>
              <a:rPr sz="2400">
                <a:solidFill>
                  <a:srgbClr val="FFFFFF"/>
                </a:solidFill>
                <a:latin typeface="Calibri"/>
                <a:cs typeface="Calibri"/>
              </a:rPr>
              <a:t>Build </a:t>
            </a:r>
            <a:r>
              <a:rPr sz="2400" spc="-10">
                <a:solidFill>
                  <a:srgbClr val="FFFFFF"/>
                </a:solidFill>
                <a:latin typeface="Calibri"/>
                <a:cs typeface="Calibri"/>
              </a:rPr>
              <a:t>retaining </a:t>
            </a:r>
            <a:r>
              <a:rPr sz="2400" spc="-5">
                <a:solidFill>
                  <a:srgbClr val="FFFFFF"/>
                </a:solidFill>
                <a:latin typeface="Calibri"/>
                <a:cs typeface="Calibri"/>
              </a:rPr>
              <a:t>walls on the </a:t>
            </a:r>
            <a:r>
              <a:rPr sz="2400">
                <a:solidFill>
                  <a:srgbClr val="FFFFFF"/>
                </a:solidFill>
                <a:latin typeface="Calibri"/>
                <a:cs typeface="Calibri"/>
              </a:rPr>
              <a:t>WB and EB</a:t>
            </a:r>
            <a:r>
              <a:rPr sz="2400" spc="-90">
                <a:solidFill>
                  <a:srgbClr val="FFFFFF"/>
                </a:solidFill>
                <a:latin typeface="Calibri"/>
                <a:cs typeface="Calibri"/>
              </a:rPr>
              <a:t> </a:t>
            </a:r>
            <a:r>
              <a:rPr sz="2400" spc="-5">
                <a:solidFill>
                  <a:srgbClr val="FFFFFF"/>
                </a:solidFill>
                <a:latin typeface="Calibri"/>
                <a:cs typeface="Calibri"/>
              </a:rPr>
              <a:t>side</a:t>
            </a:r>
            <a:endParaRPr sz="2400">
              <a:latin typeface="Calibri"/>
              <a:cs typeface="Calibri"/>
            </a:endParaRPr>
          </a:p>
        </p:txBody>
      </p:sp>
    </p:spTree>
    <p:extLst>
      <p:ext uri="{BB962C8B-B14F-4D97-AF65-F5344CB8AC3E}">
        <p14:creationId xmlns:p14="http://schemas.microsoft.com/office/powerpoint/2010/main" val="114000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7" name="Picture 26">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27">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0" name="Picture 29">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1" name="Rectangle 30">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descr="Diagram, schematic&#10;&#10;Description automatically generated">
            <a:extLst>
              <a:ext uri="{FF2B5EF4-FFF2-40B4-BE49-F238E27FC236}">
                <a16:creationId xmlns:a16="http://schemas.microsoft.com/office/drawing/2014/main" id="{373A1EDC-3EFE-180E-F840-69FAE4F02C28}"/>
              </a:ext>
            </a:extLst>
          </p:cNvPr>
          <p:cNvPicPr>
            <a:picLocks noGrp="1" noChangeAspect="1"/>
          </p:cNvPicPr>
          <p:nvPr>
            <p:ph idx="1"/>
          </p:nvPr>
        </p:nvPicPr>
        <p:blipFill>
          <a:blip r:embed="rId7"/>
          <a:srcRect t="4595" b="8866"/>
          <a:stretch/>
        </p:blipFill>
        <p:spPr>
          <a:xfrm>
            <a:off x="20" y="10"/>
            <a:ext cx="12191980" cy="6857990"/>
          </a:xfrm>
          <a:prstGeom prst="rect">
            <a:avLst/>
          </a:prstGeom>
        </p:spPr>
      </p:pic>
    </p:spTree>
    <p:extLst>
      <p:ext uri="{BB962C8B-B14F-4D97-AF65-F5344CB8AC3E}">
        <p14:creationId xmlns:p14="http://schemas.microsoft.com/office/powerpoint/2010/main" val="24704534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TotalTime>
  <Words>1049</Words>
  <Application>Microsoft Office PowerPoint</Application>
  <PresentationFormat>Widescreen</PresentationFormat>
  <Paragraphs>70</Paragraphs>
  <Slides>19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Century Gothic</vt:lpstr>
      <vt:lpstr>Wingdings 3</vt:lpstr>
      <vt:lpstr>Ion</vt:lpstr>
      <vt:lpstr>H-1 (EB) Improvements Ola Lane to Likelike Highway Off-Ramp  </vt:lpstr>
      <vt:lpstr>PowerPoint Presentation</vt:lpstr>
      <vt:lpstr>PowerPoint Presentation</vt:lpstr>
      <vt:lpstr>PowerPoint Presentation</vt:lpstr>
      <vt:lpstr>Widen H1 Eastbound on Makai side</vt:lpstr>
      <vt:lpstr>Current Closures</vt:lpstr>
      <vt:lpstr>Project Status: </vt:lpstr>
      <vt:lpstr>Gulick Avenue Overpass</vt:lpstr>
      <vt:lpstr>PowerPoint Presentation</vt:lpstr>
      <vt:lpstr>PowerPoint Presentation</vt:lpstr>
      <vt:lpstr>PowerPoint Presentation</vt:lpstr>
      <vt:lpstr>Detour while Gulick OP is closed  </vt:lpstr>
      <vt:lpstr>H-1 lane closures for the waterline tie-in work:    </vt:lpstr>
      <vt:lpstr>H1 Westbound:</vt:lpstr>
      <vt:lpstr>H1 Eastbound:</vt:lpstr>
      <vt:lpstr>H1 Full Closures</vt:lpstr>
      <vt:lpstr>Work at Gulick Avenue</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H-1 (EB) Improvements Ola Lane to Likelike Highway Off-Ramp  </dc:title>
  <dc:creator>Joel Thomas</dc:creator>
  <cp:lastModifiedBy>Joel Thomas</cp:lastModifiedBy>
  <cp:revision>15</cp:revision>
  <dcterms:created xsi:type="dcterms:W3CDTF">2023-12-02T00:04:10Z</dcterms:created>
  <dcterms:modified xsi:type="dcterms:W3CDTF">2024-10-28T22:27:43Z</dcterms:modified>
</cp:coreProperties>
</file>